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Lst>
  <p:sldSz cy="5143500" cx="9144000"/>
  <p:notesSz cx="6858000" cy="9144000"/>
  <p:embeddedFontLst>
    <p:embeddedFont>
      <p:font typeface="Roboto"/>
      <p:regular r:id="rId25"/>
      <p:bold r:id="rId26"/>
      <p:italic r:id="rId27"/>
      <p:boldItalic r:id="rId28"/>
    </p:embeddedFont>
    <p:embeddedFont>
      <p:font typeface="Poppins"/>
      <p:regular r:id="rId29"/>
      <p:bold r:id="rId30"/>
      <p:italic r:id="rId31"/>
      <p:boldItalic r:id="rId32"/>
    </p:embeddedFont>
    <p:embeddedFont>
      <p:font typeface="Poppins ExtraBold"/>
      <p:bold r:id="rId33"/>
      <p:boldItalic r:id="rId3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guide id="3" orient="horz" pos="432">
          <p15:clr>
            <a:srgbClr val="747775"/>
          </p15:clr>
        </p15:guide>
        <p15:guide id="4" orient="horz" pos="2808">
          <p15:clr>
            <a:srgbClr val="747775"/>
          </p15:clr>
        </p15:guide>
        <p15:guide id="5" pos="216">
          <p15:clr>
            <a:srgbClr val="747775"/>
          </p15:clr>
        </p15:guide>
        <p15:guide id="6" pos="5544">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 pos="432" orient="horz"/>
        <p:guide pos="2808" orient="horz"/>
        <p:guide pos="216"/>
        <p:guide pos="5544"/>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Poppins-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Poppins-italic.fntdata"/><Relationship Id="rId30" Type="http://schemas.openxmlformats.org/officeDocument/2006/relationships/font" Target="fonts/Poppins-bold.fntdata"/><Relationship Id="rId11" Type="http://schemas.openxmlformats.org/officeDocument/2006/relationships/slide" Target="slides/slide6.xml"/><Relationship Id="rId33" Type="http://schemas.openxmlformats.org/officeDocument/2006/relationships/font" Target="fonts/PoppinsExtraBold-bold.fntdata"/><Relationship Id="rId10" Type="http://schemas.openxmlformats.org/officeDocument/2006/relationships/slide" Target="slides/slide5.xml"/><Relationship Id="rId32" Type="http://schemas.openxmlformats.org/officeDocument/2006/relationships/font" Target="fonts/Poppins-boldItalic.fntdata"/><Relationship Id="rId13" Type="http://schemas.openxmlformats.org/officeDocument/2006/relationships/slide" Target="slides/slide8.xml"/><Relationship Id="rId12" Type="http://schemas.openxmlformats.org/officeDocument/2006/relationships/slide" Target="slides/slide7.xml"/><Relationship Id="rId34" Type="http://schemas.openxmlformats.org/officeDocument/2006/relationships/font" Target="fonts/PoppinsExtraBold-boldItalic.fntdata"/><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act.ccanactionfund.org/page/54246/petition/1?locale=en-US"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g27e3fc26977_0_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 name="Google Shape;60;g27e3fc26977_0_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 name="Shape 129"/>
        <p:cNvGrpSpPr/>
        <p:nvPr/>
      </p:nvGrpSpPr>
      <p:grpSpPr>
        <a:xfrm>
          <a:off x="0" y="0"/>
          <a:ext cx="0" cy="0"/>
          <a:chOff x="0" y="0"/>
          <a:chExt cx="0" cy="0"/>
        </a:xfrm>
      </p:grpSpPr>
      <p:sp>
        <p:nvSpPr>
          <p:cNvPr id="130" name="Google Shape;130;g29972b4e94a_0_5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29972b4e94a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591b0adcf0_0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8" name="Google Shape;148;g2591b0adcf0_0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 - </a:t>
            </a:r>
            <a:r>
              <a:rPr lang="en">
                <a:solidFill>
                  <a:schemeClr val="dk1"/>
                </a:solidFill>
              </a:rPr>
              <a:t>How are we doing this? We have working groups for each of these approaches, with representatives from across our coalition. We meet weekly, and are quickly building momentum. We value coordination, transparency, and inclusion in building our coalition, and welcome more participation and input in each area. These are some of our partners…</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Also partners such as OPC, AOBA in the legal proceedings at PSC. And building our coalition is ongoing!</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7e3fc26977_0_6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7e3fc26977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We have a sample resolution that we’d be happy to provide you with as a template.</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 name="Shape 165"/>
        <p:cNvGrpSpPr/>
        <p:nvPr/>
      </p:nvGrpSpPr>
      <p:grpSpPr>
        <a:xfrm>
          <a:off x="0" y="0"/>
          <a:ext cx="0" cy="0"/>
          <a:chOff x="0" y="0"/>
          <a:chExt cx="0" cy="0"/>
        </a:xfrm>
      </p:grpSpPr>
      <p:sp>
        <p:nvSpPr>
          <p:cNvPr id="166" name="Google Shape;166;g241abbfd548_1_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7" name="Google Shape;167;g241abbfd548_1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 [remaining time] - So, we’d like to end this call by giving you all an opportunity to take your first action on PROJECTpipes with us right now. On the right is a QR code that if you scan, it’ll take you to our petition against projectpipes, and we’ll also put the link in the chat. Signing this petition is a great way to demonstrate public dissent against projectpipes.  </a:t>
            </a:r>
            <a:r>
              <a:rPr lang="en" u="sng">
                <a:solidFill>
                  <a:schemeClr val="hlink"/>
                </a:solidFill>
                <a:hlinkClick r:id="rId2"/>
              </a:rPr>
              <a:t>https://act.ccanactionfund.org/page/54246/petition/1?locale=en-US</a:t>
            </a:r>
            <a:r>
              <a:rPr lang="en"/>
              <a:t> </a:t>
            </a:r>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 name="Shape 173"/>
        <p:cNvGrpSpPr/>
        <p:nvPr/>
      </p:nvGrpSpPr>
      <p:grpSpPr>
        <a:xfrm>
          <a:off x="0" y="0"/>
          <a:ext cx="0" cy="0"/>
          <a:chOff x="0" y="0"/>
          <a:chExt cx="0" cy="0"/>
        </a:xfrm>
      </p:grpSpPr>
      <p:sp>
        <p:nvSpPr>
          <p:cNvPr id="174" name="Google Shape;174;g2591b0adcf0_0_1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75" name="Google Shape;175;g2591b0adcf0_0_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822b2abbc7_0_12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4" name="Google Shape;184;g2822b2abbc7_0_12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57b52021c0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94" name="Google Shape;194;g257b52021c0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This map shows the service area for Washington in the DMV. (</a:t>
            </a:r>
            <a:r>
              <a:rPr i="1" lang="en"/>
              <a:t>Why are we showing this?</a:t>
            </a:r>
            <a:r>
              <a:rPr lang="en"/>
              <a:t>) The company is </a:t>
            </a:r>
            <a:r>
              <a:rPr lang="en"/>
              <a:t>actually</a:t>
            </a:r>
            <a:r>
              <a:rPr lang="en"/>
              <a:t> owned by Canadian gas infrastructure giant AltaGas, Ltd., which has been trying to sell WGL for over a year.</a:t>
            </a:r>
            <a:endParaRPr i="1"/>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822b2abbc7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03" name="Google Shape;203;g2822b2abbc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8" name="Shape 218"/>
        <p:cNvGrpSpPr/>
        <p:nvPr/>
      </p:nvGrpSpPr>
      <p:grpSpPr>
        <a:xfrm>
          <a:off x="0" y="0"/>
          <a:ext cx="0" cy="0"/>
          <a:chOff x="0" y="0"/>
          <a:chExt cx="0" cy="0"/>
        </a:xfrm>
      </p:grpSpPr>
      <p:sp>
        <p:nvSpPr>
          <p:cNvPr id="219" name="Google Shape;219;g257b52021c0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0" name="Google Shape;220;g257b52021c0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Char char="-"/>
            </a:pPr>
            <a:r>
              <a:rPr lang="en"/>
              <a:t>The PSC is a quasi-judicial body </a:t>
            </a:r>
            <a:r>
              <a:rPr i="1" lang="en"/>
              <a:t>(could add more info)</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7" name="Shape 227"/>
        <p:cNvGrpSpPr/>
        <p:nvPr/>
      </p:nvGrpSpPr>
      <p:grpSpPr>
        <a:xfrm>
          <a:off x="0" y="0"/>
          <a:ext cx="0" cy="0"/>
          <a:chOff x="0" y="0"/>
          <a:chExt cx="0" cy="0"/>
        </a:xfrm>
      </p:grpSpPr>
      <p:sp>
        <p:nvSpPr>
          <p:cNvPr id="228" name="Google Shape;228;g2591b0adcf0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9" name="Google Shape;229;g2591b0adcf0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i="1"/>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 name="Shape 66"/>
        <p:cNvGrpSpPr/>
        <p:nvPr/>
      </p:nvGrpSpPr>
      <p:grpSpPr>
        <a:xfrm>
          <a:off x="0" y="0"/>
          <a:ext cx="0" cy="0"/>
          <a:chOff x="0" y="0"/>
          <a:chExt cx="0" cy="0"/>
        </a:xfrm>
      </p:grpSpPr>
      <p:sp>
        <p:nvSpPr>
          <p:cNvPr id="67" name="Google Shape;67;g257b52021c0_0_4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8" name="Google Shape;68;g257b52021c0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 The gas distribution system in DC is among the oldest in the country, with 1,200 miles of pipes, much of it aging and leak-prone cast iron. PROJECTpipes aims to replace the old pipe with plastic, </a:t>
            </a:r>
            <a:r>
              <a:rPr lang="en"/>
              <a:t>which</a:t>
            </a:r>
            <a:r>
              <a:rPr lang="en"/>
              <a:t> can have a lifespan of over 70 years—intending to keep us locked into using climate-harming gaseous fuels for decades past our net zero target year of 2045.</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 name="Shape 75"/>
        <p:cNvGrpSpPr/>
        <p:nvPr/>
      </p:nvGrpSpPr>
      <p:grpSpPr>
        <a:xfrm>
          <a:off x="0" y="0"/>
          <a:ext cx="0" cy="0"/>
          <a:chOff x="0" y="0"/>
          <a:chExt cx="0" cy="0"/>
        </a:xfrm>
      </p:grpSpPr>
      <p:sp>
        <p:nvSpPr>
          <p:cNvPr id="76" name="Google Shape;76;g257b52021c0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7" name="Google Shape;77;g257b52021c0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 You can see the separate surcharge for PROJECTpipes right there on the gas bill.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 name="Shape 83"/>
        <p:cNvGrpSpPr/>
        <p:nvPr/>
      </p:nvGrpSpPr>
      <p:grpSpPr>
        <a:xfrm>
          <a:off x="0" y="0"/>
          <a:ext cx="0" cy="0"/>
          <a:chOff x="0" y="0"/>
          <a:chExt cx="0" cy="0"/>
        </a:xfrm>
      </p:grpSpPr>
      <p:sp>
        <p:nvSpPr>
          <p:cNvPr id="84" name="Google Shape;84;g257b52021c0_0_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5" name="Google Shape;85;g257b52021c0_0_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 name="Shape 93"/>
        <p:cNvGrpSpPr/>
        <p:nvPr/>
      </p:nvGrpSpPr>
      <p:grpSpPr>
        <a:xfrm>
          <a:off x="0" y="0"/>
          <a:ext cx="0" cy="0"/>
          <a:chOff x="0" y="0"/>
          <a:chExt cx="0" cy="0"/>
        </a:xfrm>
      </p:grpSpPr>
      <p:sp>
        <p:nvSpPr>
          <p:cNvPr id="94" name="Google Shape;94;g257b52021c0_0_6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95" name="Google Shape;95;g257b52021c0_0_6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[section: ~6min]</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257b52021c0_0_7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257b52021c0_0_7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29972b4e94a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29972b4e94a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 name="Shape 114"/>
        <p:cNvGrpSpPr/>
        <p:nvPr/>
      </p:nvGrpSpPr>
      <p:grpSpPr>
        <a:xfrm>
          <a:off x="0" y="0"/>
          <a:ext cx="0" cy="0"/>
          <a:chOff x="0" y="0"/>
          <a:chExt cx="0" cy="0"/>
        </a:xfrm>
      </p:grpSpPr>
      <p:sp>
        <p:nvSpPr>
          <p:cNvPr id="115" name="Google Shape;115;g257b52021c0_0_8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257b52021c0_0_8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 Having your gas stove </a:t>
            </a:r>
            <a:r>
              <a:rPr lang="en"/>
              <a:t>turned</a:t>
            </a:r>
            <a:r>
              <a:rPr lang="en"/>
              <a:t> on is like running your car’s engine inside the house.</a:t>
            </a:r>
            <a:endParaRPr/>
          </a:p>
          <a:p>
            <a:pPr indent="0" lvl="0" marL="0" rtl="0" algn="l">
              <a:spcBef>
                <a:spcPts val="0"/>
              </a:spcBef>
              <a:spcAft>
                <a:spcPts val="0"/>
              </a:spcAft>
              <a:buNone/>
            </a:pPr>
            <a:r>
              <a:rPr lang="en"/>
              <a:t>It’s estimated that 75% of methane escapes while the stove is turned off.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2822b2abbc7_0_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4" name="Google Shape;124;g2822b2abbc7_0_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a:p>
            <a:pPr indent="0" lvl="0" marL="0" rtl="0" algn="l">
              <a:spcBef>
                <a:spcPts val="0"/>
              </a:spcBef>
              <a:spcAft>
                <a:spcPts val="0"/>
              </a:spcAft>
              <a:buNone/>
            </a:pPr>
            <a:r>
              <a:t/>
            </a:r>
            <a:endParaRPr/>
          </a:p>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7" name="Shape 17"/>
        <p:cNvGrpSpPr/>
        <p:nvPr/>
      </p:nvGrpSpPr>
      <p:grpSpPr>
        <a:xfrm>
          <a:off x="0" y="0"/>
          <a:ext cx="0" cy="0"/>
          <a:chOff x="0" y="0"/>
          <a:chExt cx="0" cy="0"/>
        </a:xfrm>
      </p:grpSpPr>
      <p:sp>
        <p:nvSpPr>
          <p:cNvPr id="18" name="Google Shape;18;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9" name="Google Shape;19;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0" name="Google Shape;20;p2"/>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52" name="Shape 52"/>
        <p:cNvGrpSpPr/>
        <p:nvPr/>
      </p:nvGrpSpPr>
      <p:grpSpPr>
        <a:xfrm>
          <a:off x="0" y="0"/>
          <a:ext cx="0" cy="0"/>
          <a:chOff x="0" y="0"/>
          <a:chExt cx="0" cy="0"/>
        </a:xfrm>
      </p:grpSpPr>
      <p:sp>
        <p:nvSpPr>
          <p:cNvPr id="53" name="Google Shape;53;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54" name="Google Shape;54;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55" name="Google Shape;55;p11"/>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6" name="Shape 56"/>
        <p:cNvGrpSpPr/>
        <p:nvPr/>
      </p:nvGrpSpPr>
      <p:grpSpPr>
        <a:xfrm>
          <a:off x="0" y="0"/>
          <a:ext cx="0" cy="0"/>
          <a:chOff x="0" y="0"/>
          <a:chExt cx="0" cy="0"/>
        </a:xfrm>
      </p:grpSpPr>
      <p:sp>
        <p:nvSpPr>
          <p:cNvPr id="57" name="Google Shape;57;p12"/>
          <p:cNvSpPr txBox="1"/>
          <p:nvPr>
            <p:ph idx="12" type="sldNum"/>
          </p:nvPr>
        </p:nvSpPr>
        <p:spPr>
          <a:xfrm>
            <a:off x="8458500" y="4681100"/>
            <a:ext cx="533100" cy="462300"/>
          </a:xfrm>
          <a:prstGeom prst="rect">
            <a:avLst/>
          </a:prstGeom>
        </p:spPr>
        <p:txBody>
          <a:bodyPr anchorCtr="0" anchor="ctr" bIns="91425" lIns="91425" spcFirstLastPara="1" rIns="91425" wrap="square" tIns="91425">
            <a:normAutofit/>
          </a:bodyPr>
          <a:lstStyle>
            <a:lvl1pPr lvl="0">
              <a:buNone/>
              <a:defRPr>
                <a:solidFill>
                  <a:srgbClr val="FFFFFF"/>
                </a:solidFill>
                <a:latin typeface="Poppins"/>
                <a:ea typeface="Poppins"/>
                <a:cs typeface="Poppins"/>
                <a:sym typeface="Poppins"/>
              </a:defRPr>
            </a:lvl1pPr>
            <a:lvl2pPr lvl="1">
              <a:buNone/>
              <a:defRPr>
                <a:solidFill>
                  <a:srgbClr val="FFFFFF"/>
                </a:solidFill>
                <a:latin typeface="Poppins"/>
                <a:ea typeface="Poppins"/>
                <a:cs typeface="Poppins"/>
                <a:sym typeface="Poppins"/>
              </a:defRPr>
            </a:lvl2pPr>
            <a:lvl3pPr lvl="2">
              <a:buNone/>
              <a:defRPr>
                <a:solidFill>
                  <a:srgbClr val="FFFFFF"/>
                </a:solidFill>
                <a:latin typeface="Poppins"/>
                <a:ea typeface="Poppins"/>
                <a:cs typeface="Poppins"/>
                <a:sym typeface="Poppins"/>
              </a:defRPr>
            </a:lvl3pPr>
            <a:lvl4pPr lvl="3">
              <a:buNone/>
              <a:defRPr>
                <a:solidFill>
                  <a:srgbClr val="FFFFFF"/>
                </a:solidFill>
                <a:latin typeface="Poppins"/>
                <a:ea typeface="Poppins"/>
                <a:cs typeface="Poppins"/>
                <a:sym typeface="Poppins"/>
              </a:defRPr>
            </a:lvl4pPr>
            <a:lvl5pPr lvl="4">
              <a:buNone/>
              <a:defRPr>
                <a:solidFill>
                  <a:srgbClr val="FFFFFF"/>
                </a:solidFill>
                <a:latin typeface="Poppins"/>
                <a:ea typeface="Poppins"/>
                <a:cs typeface="Poppins"/>
                <a:sym typeface="Poppins"/>
              </a:defRPr>
            </a:lvl5pPr>
            <a:lvl6pPr lvl="5">
              <a:buNone/>
              <a:defRPr>
                <a:solidFill>
                  <a:srgbClr val="FFFFFF"/>
                </a:solidFill>
                <a:latin typeface="Poppins"/>
                <a:ea typeface="Poppins"/>
                <a:cs typeface="Poppins"/>
                <a:sym typeface="Poppins"/>
              </a:defRPr>
            </a:lvl6pPr>
            <a:lvl7pPr lvl="6">
              <a:buNone/>
              <a:defRPr>
                <a:solidFill>
                  <a:srgbClr val="FFFFFF"/>
                </a:solidFill>
                <a:latin typeface="Poppins"/>
                <a:ea typeface="Poppins"/>
                <a:cs typeface="Poppins"/>
                <a:sym typeface="Poppins"/>
              </a:defRPr>
            </a:lvl7pPr>
            <a:lvl8pPr lvl="7">
              <a:buNone/>
              <a:defRPr>
                <a:solidFill>
                  <a:srgbClr val="FFFFFF"/>
                </a:solidFill>
                <a:latin typeface="Poppins"/>
                <a:ea typeface="Poppins"/>
                <a:cs typeface="Poppins"/>
                <a:sym typeface="Poppins"/>
              </a:defRPr>
            </a:lvl8pPr>
            <a:lvl9pPr lvl="8">
              <a:buNone/>
              <a:defRPr>
                <a:solidFill>
                  <a:srgbClr val="FFFFFF"/>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1" name="Shape 21"/>
        <p:cNvGrpSpPr/>
        <p:nvPr/>
      </p:nvGrpSpPr>
      <p:grpSpPr>
        <a:xfrm>
          <a:off x="0" y="0"/>
          <a:ext cx="0" cy="0"/>
          <a:chOff x="0" y="0"/>
          <a:chExt cx="0" cy="0"/>
        </a:xfrm>
      </p:grpSpPr>
      <p:sp>
        <p:nvSpPr>
          <p:cNvPr id="22" name="Google Shape;22;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23" name="Google Shape;23;p3"/>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4" name="Shape 24"/>
        <p:cNvGrpSpPr/>
        <p:nvPr/>
      </p:nvGrpSpPr>
      <p:grpSpPr>
        <a:xfrm>
          <a:off x="0" y="0"/>
          <a:ext cx="0" cy="0"/>
          <a:chOff x="0" y="0"/>
          <a:chExt cx="0" cy="0"/>
        </a:xfrm>
      </p:grpSpPr>
      <p:sp>
        <p:nvSpPr>
          <p:cNvPr id="25" name="Google Shape;25;p4"/>
          <p:cNvSpPr txBox="1"/>
          <p:nvPr>
            <p:ph type="title"/>
          </p:nvPr>
        </p:nvSpPr>
        <p:spPr>
          <a:xfrm>
            <a:off x="311700" y="5974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6" name="Google Shape;26;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27" name="Google Shape;27;p4"/>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8" name="Shape 28"/>
        <p:cNvGrpSpPr/>
        <p:nvPr/>
      </p:nvGrpSpPr>
      <p:grpSpPr>
        <a:xfrm>
          <a:off x="0" y="0"/>
          <a:ext cx="0" cy="0"/>
          <a:chOff x="0" y="0"/>
          <a:chExt cx="0" cy="0"/>
        </a:xfrm>
      </p:grpSpPr>
      <p:sp>
        <p:nvSpPr>
          <p:cNvPr id="29" name="Google Shape;29;p5"/>
          <p:cNvSpPr txBox="1"/>
          <p:nvPr>
            <p:ph type="title"/>
          </p:nvPr>
        </p:nvSpPr>
        <p:spPr>
          <a:xfrm>
            <a:off x="311700" y="5974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0" name="Google Shape;30;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2" name="Google Shape;32;p5"/>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3" name="Shape 33"/>
        <p:cNvGrpSpPr/>
        <p:nvPr/>
      </p:nvGrpSpPr>
      <p:grpSpPr>
        <a:xfrm>
          <a:off x="0" y="0"/>
          <a:ext cx="0" cy="0"/>
          <a:chOff x="0" y="0"/>
          <a:chExt cx="0" cy="0"/>
        </a:xfrm>
      </p:grpSpPr>
      <p:sp>
        <p:nvSpPr>
          <p:cNvPr id="34" name="Google Shape;34;p6"/>
          <p:cNvSpPr txBox="1"/>
          <p:nvPr>
            <p:ph type="title"/>
          </p:nvPr>
        </p:nvSpPr>
        <p:spPr>
          <a:xfrm>
            <a:off x="311700" y="5974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35" name="Google Shape;35;p6"/>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6" name="Shape 36"/>
        <p:cNvGrpSpPr/>
        <p:nvPr/>
      </p:nvGrpSpPr>
      <p:grpSpPr>
        <a:xfrm>
          <a:off x="0" y="0"/>
          <a:ext cx="0" cy="0"/>
          <a:chOff x="0" y="0"/>
          <a:chExt cx="0" cy="0"/>
        </a:xfrm>
      </p:grpSpPr>
      <p:sp>
        <p:nvSpPr>
          <p:cNvPr id="37" name="Google Shape;37;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8" name="Google Shape;38;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9" name="Google Shape;39;p7"/>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40" name="Shape 40"/>
        <p:cNvGrpSpPr/>
        <p:nvPr/>
      </p:nvGrpSpPr>
      <p:grpSpPr>
        <a:xfrm>
          <a:off x="0" y="0"/>
          <a:ext cx="0" cy="0"/>
          <a:chOff x="0" y="0"/>
          <a:chExt cx="0" cy="0"/>
        </a:xfrm>
      </p:grpSpPr>
      <p:sp>
        <p:nvSpPr>
          <p:cNvPr id="41" name="Google Shape;41;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42" name="Google Shape;42;p8"/>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43" name="Shape 43"/>
        <p:cNvGrpSpPr/>
        <p:nvPr/>
      </p:nvGrpSpPr>
      <p:grpSpPr>
        <a:xfrm>
          <a:off x="0" y="0"/>
          <a:ext cx="0" cy="0"/>
          <a:chOff x="0" y="0"/>
          <a:chExt cx="0" cy="0"/>
        </a:xfrm>
      </p:grpSpPr>
      <p:sp>
        <p:nvSpPr>
          <p:cNvPr id="44" name="Google Shape;44;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46" name="Google Shape;46;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7" name="Google Shape;47;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8" name="Google Shape;48;p9"/>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9" name="Shape 49"/>
        <p:cNvGrpSpPr/>
        <p:nvPr/>
      </p:nvGrpSpPr>
      <p:grpSpPr>
        <a:xfrm>
          <a:off x="0" y="0"/>
          <a:ext cx="0" cy="0"/>
          <a:chOff x="0" y="0"/>
          <a:chExt cx="0" cy="0"/>
        </a:xfrm>
      </p:grpSpPr>
      <p:sp>
        <p:nvSpPr>
          <p:cNvPr id="50" name="Google Shape;50;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51" name="Google Shape;51;p10"/>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7.pn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5974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Font typeface="Poppins"/>
              <a:buNone/>
              <a:defRPr sz="2800">
                <a:solidFill>
                  <a:schemeClr val="dk1"/>
                </a:solidFill>
                <a:latin typeface="Poppins"/>
                <a:ea typeface="Poppins"/>
                <a:cs typeface="Poppins"/>
                <a:sym typeface="Poppins"/>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SzPts val="1800"/>
              <a:buFont typeface="Poppins"/>
              <a:buChar char="●"/>
              <a:defRPr sz="1800">
                <a:latin typeface="Poppins"/>
                <a:ea typeface="Poppins"/>
                <a:cs typeface="Poppins"/>
                <a:sym typeface="Poppins"/>
              </a:defRPr>
            </a:lvl1pPr>
            <a:lvl2pPr indent="-317500" lvl="1" marL="914400">
              <a:lnSpc>
                <a:spcPct val="115000"/>
              </a:lnSpc>
              <a:spcBef>
                <a:spcPts val="0"/>
              </a:spcBef>
              <a:spcAft>
                <a:spcPts val="0"/>
              </a:spcAft>
              <a:buSzPts val="1400"/>
              <a:buFont typeface="Poppins"/>
              <a:buChar char="○"/>
              <a:defRPr>
                <a:latin typeface="Poppins"/>
                <a:ea typeface="Poppins"/>
                <a:cs typeface="Poppins"/>
                <a:sym typeface="Poppins"/>
              </a:defRPr>
            </a:lvl2pPr>
            <a:lvl3pPr indent="-317500" lvl="2" marL="1371600">
              <a:lnSpc>
                <a:spcPct val="115000"/>
              </a:lnSpc>
              <a:spcBef>
                <a:spcPts val="0"/>
              </a:spcBef>
              <a:spcAft>
                <a:spcPts val="0"/>
              </a:spcAft>
              <a:buSzPts val="1400"/>
              <a:buFont typeface="Poppins"/>
              <a:buChar char="■"/>
              <a:defRPr>
                <a:latin typeface="Poppins"/>
                <a:ea typeface="Poppins"/>
                <a:cs typeface="Poppins"/>
                <a:sym typeface="Poppins"/>
              </a:defRPr>
            </a:lvl3pPr>
            <a:lvl4pPr indent="-317500" lvl="3" marL="1828800">
              <a:lnSpc>
                <a:spcPct val="115000"/>
              </a:lnSpc>
              <a:spcBef>
                <a:spcPts val="0"/>
              </a:spcBef>
              <a:spcAft>
                <a:spcPts val="0"/>
              </a:spcAft>
              <a:buSzPts val="1400"/>
              <a:buFont typeface="Poppins"/>
              <a:buChar char="●"/>
              <a:defRPr>
                <a:latin typeface="Poppins"/>
                <a:ea typeface="Poppins"/>
                <a:cs typeface="Poppins"/>
                <a:sym typeface="Poppins"/>
              </a:defRPr>
            </a:lvl4pPr>
            <a:lvl5pPr indent="-317500" lvl="4" marL="2286000">
              <a:lnSpc>
                <a:spcPct val="115000"/>
              </a:lnSpc>
              <a:spcBef>
                <a:spcPts val="0"/>
              </a:spcBef>
              <a:spcAft>
                <a:spcPts val="0"/>
              </a:spcAft>
              <a:buSzPts val="1400"/>
              <a:buFont typeface="Poppins"/>
              <a:buChar char="○"/>
              <a:defRPr>
                <a:latin typeface="Poppins"/>
                <a:ea typeface="Poppins"/>
                <a:cs typeface="Poppins"/>
                <a:sym typeface="Poppins"/>
              </a:defRPr>
            </a:lvl5pPr>
            <a:lvl6pPr indent="-317500" lvl="5" marL="2743200">
              <a:lnSpc>
                <a:spcPct val="115000"/>
              </a:lnSpc>
              <a:spcBef>
                <a:spcPts val="0"/>
              </a:spcBef>
              <a:spcAft>
                <a:spcPts val="0"/>
              </a:spcAft>
              <a:buSzPts val="1400"/>
              <a:buFont typeface="Poppins"/>
              <a:buChar char="■"/>
              <a:defRPr>
                <a:latin typeface="Poppins"/>
                <a:ea typeface="Poppins"/>
                <a:cs typeface="Poppins"/>
                <a:sym typeface="Poppins"/>
              </a:defRPr>
            </a:lvl6pPr>
            <a:lvl7pPr indent="-317500" lvl="6" marL="3200400">
              <a:lnSpc>
                <a:spcPct val="115000"/>
              </a:lnSpc>
              <a:spcBef>
                <a:spcPts val="0"/>
              </a:spcBef>
              <a:spcAft>
                <a:spcPts val="0"/>
              </a:spcAft>
              <a:buSzPts val="1400"/>
              <a:buFont typeface="Poppins"/>
              <a:buChar char="●"/>
              <a:defRPr>
                <a:latin typeface="Poppins"/>
                <a:ea typeface="Poppins"/>
                <a:cs typeface="Poppins"/>
                <a:sym typeface="Poppins"/>
              </a:defRPr>
            </a:lvl7pPr>
            <a:lvl8pPr indent="-317500" lvl="7" marL="3657600">
              <a:lnSpc>
                <a:spcPct val="115000"/>
              </a:lnSpc>
              <a:spcBef>
                <a:spcPts val="0"/>
              </a:spcBef>
              <a:spcAft>
                <a:spcPts val="0"/>
              </a:spcAft>
              <a:buSzPts val="1400"/>
              <a:buFont typeface="Poppins"/>
              <a:buChar char="○"/>
              <a:defRPr>
                <a:latin typeface="Poppins"/>
                <a:ea typeface="Poppins"/>
                <a:cs typeface="Poppins"/>
                <a:sym typeface="Poppins"/>
              </a:defRPr>
            </a:lvl8pPr>
            <a:lvl9pPr indent="-317500" lvl="8" marL="4114800">
              <a:lnSpc>
                <a:spcPct val="115000"/>
              </a:lnSpc>
              <a:spcBef>
                <a:spcPts val="0"/>
              </a:spcBef>
              <a:spcAft>
                <a:spcPts val="0"/>
              </a:spcAft>
              <a:buSzPts val="1400"/>
              <a:buFont typeface="Poppins"/>
              <a:buChar char="■"/>
              <a:defRPr>
                <a:latin typeface="Poppins"/>
                <a:ea typeface="Poppins"/>
                <a:cs typeface="Poppins"/>
                <a:sym typeface="Poppins"/>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
        <p:nvSpPr>
          <p:cNvPr id="9" name="Google Shape;9;p1"/>
          <p:cNvSpPr/>
          <p:nvPr/>
        </p:nvSpPr>
        <p:spPr>
          <a:xfrm>
            <a:off x="-10500" y="4505775"/>
            <a:ext cx="9165000" cy="637800"/>
          </a:xfrm>
          <a:prstGeom prst="rect">
            <a:avLst/>
          </a:prstGeom>
          <a:solidFill>
            <a:srgbClr val="212F6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0" name="Google Shape;10;p1"/>
          <p:cNvPicPr preferRelativeResize="0"/>
          <p:nvPr/>
        </p:nvPicPr>
        <p:blipFill>
          <a:blip r:embed="rId1">
            <a:alphaModFix/>
          </a:blip>
          <a:stretch>
            <a:fillRect/>
          </a:stretch>
        </p:blipFill>
        <p:spPr>
          <a:xfrm>
            <a:off x="151800" y="4577025"/>
            <a:ext cx="1465856" cy="495301"/>
          </a:xfrm>
          <a:prstGeom prst="rect">
            <a:avLst/>
          </a:prstGeom>
          <a:noFill/>
          <a:ln>
            <a:noFill/>
          </a:ln>
        </p:spPr>
      </p:pic>
      <p:sp>
        <p:nvSpPr>
          <p:cNvPr id="11" name="Google Shape;11;p1"/>
          <p:cNvSpPr/>
          <p:nvPr/>
        </p:nvSpPr>
        <p:spPr>
          <a:xfrm>
            <a:off x="-8150" y="-31300"/>
            <a:ext cx="9165000" cy="495300"/>
          </a:xfrm>
          <a:prstGeom prst="rect">
            <a:avLst/>
          </a:prstGeom>
          <a:solidFill>
            <a:srgbClr val="212F61"/>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 name="Google Shape;12;p1"/>
          <p:cNvSpPr txBox="1"/>
          <p:nvPr/>
        </p:nvSpPr>
        <p:spPr>
          <a:xfrm>
            <a:off x="7003475" y="39350"/>
            <a:ext cx="1995300" cy="369300"/>
          </a:xfrm>
          <a:prstGeom prst="rect">
            <a:avLst/>
          </a:prstGeom>
          <a:noFill/>
          <a:ln>
            <a:noFill/>
          </a:ln>
        </p:spPr>
        <p:txBody>
          <a:bodyPr anchorCtr="0" anchor="t" bIns="91425" lIns="91425" spcFirstLastPara="1" rIns="91425" wrap="square" tIns="91425">
            <a:spAutoFit/>
          </a:bodyPr>
          <a:lstStyle/>
          <a:p>
            <a:pPr indent="0" lvl="0" marL="0" rtl="0" algn="r">
              <a:spcBef>
                <a:spcPts val="0"/>
              </a:spcBef>
              <a:spcAft>
                <a:spcPts val="0"/>
              </a:spcAft>
              <a:buNone/>
            </a:pPr>
            <a:r>
              <a:rPr lang="en" sz="1200">
                <a:solidFill>
                  <a:schemeClr val="lt1"/>
                </a:solidFill>
                <a:latin typeface="Poppins"/>
                <a:ea typeface="Poppins"/>
                <a:cs typeface="Poppins"/>
                <a:sym typeface="Poppins"/>
              </a:rPr>
              <a:t>March 19th, 2024</a:t>
            </a:r>
            <a:endParaRPr sz="1200">
              <a:solidFill>
                <a:schemeClr val="lt1"/>
              </a:solidFill>
              <a:latin typeface="Poppins"/>
              <a:ea typeface="Poppins"/>
              <a:cs typeface="Poppins"/>
              <a:sym typeface="Poppins"/>
            </a:endParaRPr>
          </a:p>
        </p:txBody>
      </p:sp>
      <p:sp>
        <p:nvSpPr>
          <p:cNvPr id="13" name="Google Shape;13;p1"/>
          <p:cNvSpPr txBox="1"/>
          <p:nvPr>
            <p:ph idx="2" type="sldNum"/>
          </p:nvPr>
        </p:nvSpPr>
        <p:spPr>
          <a:xfrm>
            <a:off x="8419775" y="4716000"/>
            <a:ext cx="579000" cy="393600"/>
          </a:xfrm>
          <a:prstGeom prst="rect">
            <a:avLst/>
          </a:prstGeom>
          <a:noFill/>
          <a:ln>
            <a:noFill/>
          </a:ln>
        </p:spPr>
        <p:txBody>
          <a:bodyPr anchorCtr="0" anchor="ctr" bIns="91425" lIns="91425" spcFirstLastPara="1" rIns="91425" wrap="square" tIns="91425">
            <a:noAutofit/>
          </a:bodyPr>
          <a:lstStyle>
            <a:lvl1pPr lvl="0" rtl="0" algn="r">
              <a:buNone/>
              <a:defRPr>
                <a:solidFill>
                  <a:schemeClr val="lt1"/>
                </a:solidFill>
              </a:defRPr>
            </a:lvl1pPr>
            <a:lvl2pPr lvl="1" rtl="0" algn="r">
              <a:buNone/>
              <a:defRPr>
                <a:solidFill>
                  <a:schemeClr val="lt1"/>
                </a:solidFill>
              </a:defRPr>
            </a:lvl2pPr>
            <a:lvl3pPr lvl="2" rtl="0" algn="r">
              <a:buNone/>
              <a:defRPr>
                <a:solidFill>
                  <a:schemeClr val="lt1"/>
                </a:solidFill>
              </a:defRPr>
            </a:lvl3pPr>
            <a:lvl4pPr lvl="3" rtl="0" algn="r">
              <a:buNone/>
              <a:defRPr>
                <a:solidFill>
                  <a:schemeClr val="lt1"/>
                </a:solidFill>
              </a:defRPr>
            </a:lvl4pPr>
            <a:lvl5pPr lvl="4" rtl="0" algn="r">
              <a:buNone/>
              <a:defRPr>
                <a:solidFill>
                  <a:schemeClr val="lt1"/>
                </a:solidFill>
              </a:defRPr>
            </a:lvl5pPr>
            <a:lvl6pPr lvl="5" rtl="0" algn="r">
              <a:buNone/>
              <a:defRPr>
                <a:solidFill>
                  <a:schemeClr val="lt1"/>
                </a:solidFill>
              </a:defRPr>
            </a:lvl6pPr>
            <a:lvl7pPr lvl="6" rtl="0" algn="r">
              <a:buNone/>
              <a:defRPr>
                <a:solidFill>
                  <a:schemeClr val="lt1"/>
                </a:solidFill>
              </a:defRPr>
            </a:lvl7pPr>
            <a:lvl8pPr lvl="7" rtl="0" algn="r">
              <a:buNone/>
              <a:defRPr>
                <a:solidFill>
                  <a:schemeClr val="lt1"/>
                </a:solidFill>
              </a:defRPr>
            </a:lvl8pPr>
            <a:lvl9pPr lvl="8" rtl="0" algn="r">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highlight>
                <a:schemeClr val="lt1"/>
              </a:highlight>
            </a:endParaRPr>
          </a:p>
        </p:txBody>
      </p:sp>
      <p:cxnSp>
        <p:nvCxnSpPr>
          <p:cNvPr id="14" name="Google Shape;14;p1"/>
          <p:cNvCxnSpPr/>
          <p:nvPr/>
        </p:nvCxnSpPr>
        <p:spPr>
          <a:xfrm>
            <a:off x="-7500" y="476925"/>
            <a:ext cx="9173700" cy="0"/>
          </a:xfrm>
          <a:prstGeom prst="straightConnector1">
            <a:avLst/>
          </a:prstGeom>
          <a:noFill/>
          <a:ln cap="flat" cmpd="sng" w="38100">
            <a:solidFill>
              <a:srgbClr val="35BFC7"/>
            </a:solidFill>
            <a:prstDash val="solid"/>
            <a:round/>
            <a:headEnd len="med" w="med" type="none"/>
            <a:tailEnd len="med" w="med" type="none"/>
          </a:ln>
        </p:spPr>
      </p:cxnSp>
      <p:cxnSp>
        <p:nvCxnSpPr>
          <p:cNvPr id="15" name="Google Shape;15;p1"/>
          <p:cNvCxnSpPr/>
          <p:nvPr/>
        </p:nvCxnSpPr>
        <p:spPr>
          <a:xfrm>
            <a:off x="-15150" y="4505763"/>
            <a:ext cx="9174300" cy="0"/>
          </a:xfrm>
          <a:prstGeom prst="straightConnector1">
            <a:avLst/>
          </a:prstGeom>
          <a:noFill/>
          <a:ln cap="flat" cmpd="sng" w="38100">
            <a:solidFill>
              <a:srgbClr val="35BFC7"/>
            </a:solidFill>
            <a:prstDash val="solid"/>
            <a:round/>
            <a:headEnd len="med" w="med" type="none"/>
            <a:tailEnd len="med" w="med" type="none"/>
          </a:ln>
        </p:spPr>
      </p:cxnSp>
      <p:sp>
        <p:nvSpPr>
          <p:cNvPr id="16" name="Google Shape;16;p1"/>
          <p:cNvSpPr txBox="1"/>
          <p:nvPr/>
        </p:nvSpPr>
        <p:spPr>
          <a:xfrm>
            <a:off x="151800" y="0"/>
            <a:ext cx="414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solidFill>
                  <a:schemeClr val="lt1"/>
                </a:solidFill>
                <a:latin typeface="Poppins"/>
                <a:ea typeface="Poppins"/>
                <a:cs typeface="Poppins"/>
                <a:sym typeface="Poppins"/>
              </a:rPr>
              <a:t>Stop Project Pipes - ANC Presentation</a:t>
            </a:r>
            <a:endParaRPr>
              <a:solidFill>
                <a:schemeClr val="lt1"/>
              </a:solidFill>
              <a:latin typeface="Poppins"/>
              <a:ea typeface="Poppins"/>
              <a:cs typeface="Poppins"/>
              <a:sym typeface="Poppins"/>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616">
          <p15:clr>
            <a:srgbClr val="E46962"/>
          </p15:clr>
        </p15:guide>
        <p15:guide id="2" pos="144">
          <p15:clr>
            <a:srgbClr val="E46962"/>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 Id="rId3" Type="http://schemas.openxmlformats.org/officeDocument/2006/relationships/image" Target="../media/image1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1.png"/><Relationship Id="rId4" Type="http://schemas.openxmlformats.org/officeDocument/2006/relationships/image" Target="../media/image9.png"/><Relationship Id="rId9" Type="http://schemas.openxmlformats.org/officeDocument/2006/relationships/image" Target="../media/image7.png"/><Relationship Id="rId5" Type="http://schemas.openxmlformats.org/officeDocument/2006/relationships/image" Target="../media/image3.png"/><Relationship Id="rId6" Type="http://schemas.openxmlformats.org/officeDocument/2006/relationships/image" Target="../media/image8.png"/><Relationship Id="rId7" Type="http://schemas.openxmlformats.org/officeDocument/2006/relationships/image" Target="../media/image4.png"/><Relationship Id="rId8" Type="http://schemas.openxmlformats.org/officeDocument/2006/relationships/image" Target="../media/image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3.xml"/><Relationship Id="rId3"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image" Target="../media/image1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 Id="rId3"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 Id="rId3"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 name="Shape 61"/>
        <p:cNvGrpSpPr/>
        <p:nvPr/>
      </p:nvGrpSpPr>
      <p:grpSpPr>
        <a:xfrm>
          <a:off x="0" y="0"/>
          <a:ext cx="0" cy="0"/>
          <a:chOff x="0" y="0"/>
          <a:chExt cx="0" cy="0"/>
        </a:xfrm>
      </p:grpSpPr>
      <p:sp>
        <p:nvSpPr>
          <p:cNvPr id="62" name="Google Shape;62;p13"/>
          <p:cNvSpPr txBox="1"/>
          <p:nvPr>
            <p:ph type="title"/>
          </p:nvPr>
        </p:nvSpPr>
        <p:spPr>
          <a:xfrm>
            <a:off x="210850" y="3472100"/>
            <a:ext cx="8520600" cy="5727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t>Naomi Cohen-Shields</a:t>
            </a:r>
            <a:endParaRPr/>
          </a:p>
          <a:p>
            <a:pPr indent="0" lvl="0" marL="0" rtl="0" algn="ctr">
              <a:spcBef>
                <a:spcPts val="0"/>
              </a:spcBef>
              <a:spcAft>
                <a:spcPts val="0"/>
              </a:spcAft>
              <a:buNone/>
            </a:pPr>
            <a:r>
              <a:rPr lang="en" sz="2244"/>
              <a:t>DC Campaigns Manager, CCAN</a:t>
            </a:r>
            <a:endParaRPr sz="2244"/>
          </a:p>
        </p:txBody>
      </p:sp>
      <p:sp>
        <p:nvSpPr>
          <p:cNvPr id="63" name="Google Shape;63;p13"/>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64" name="Google Shape;64;p13"/>
          <p:cNvSpPr txBox="1"/>
          <p:nvPr/>
        </p:nvSpPr>
        <p:spPr>
          <a:xfrm>
            <a:off x="473000" y="1344850"/>
            <a:ext cx="4377600" cy="2937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latin typeface="Poppins"/>
              <a:ea typeface="Poppins"/>
              <a:cs typeface="Poppins"/>
              <a:sym typeface="Poppins"/>
            </a:endParaRPr>
          </a:p>
          <a:p>
            <a:pPr indent="0" lvl="0" marL="0" rtl="0" algn="l">
              <a:spcBef>
                <a:spcPts val="0"/>
              </a:spcBef>
              <a:spcAft>
                <a:spcPts val="0"/>
              </a:spcAft>
              <a:buNone/>
            </a:pPr>
            <a:r>
              <a:t/>
            </a:r>
            <a:endParaRPr sz="1800">
              <a:latin typeface="Poppins"/>
              <a:ea typeface="Poppins"/>
              <a:cs typeface="Poppins"/>
              <a:sym typeface="Poppins"/>
            </a:endParaRPr>
          </a:p>
        </p:txBody>
      </p:sp>
      <p:pic>
        <p:nvPicPr>
          <p:cNvPr id="65" name="Google Shape;65;p13"/>
          <p:cNvPicPr preferRelativeResize="0"/>
          <p:nvPr/>
        </p:nvPicPr>
        <p:blipFill>
          <a:blip r:embed="rId3">
            <a:alphaModFix/>
          </a:blip>
          <a:stretch>
            <a:fillRect/>
          </a:stretch>
        </p:blipFill>
        <p:spPr>
          <a:xfrm>
            <a:off x="2929350" y="532525"/>
            <a:ext cx="3083625" cy="30836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 name="Shape 132"/>
        <p:cNvGrpSpPr/>
        <p:nvPr/>
      </p:nvGrpSpPr>
      <p:grpSpPr>
        <a:xfrm>
          <a:off x="0" y="0"/>
          <a:ext cx="0" cy="0"/>
          <a:chOff x="0" y="0"/>
          <a:chExt cx="0" cy="0"/>
        </a:xfrm>
      </p:grpSpPr>
      <p:sp>
        <p:nvSpPr>
          <p:cNvPr id="133" name="Google Shape;133;p22"/>
          <p:cNvSpPr txBox="1"/>
          <p:nvPr>
            <p:ph type="title"/>
          </p:nvPr>
        </p:nvSpPr>
        <p:spPr>
          <a:xfrm>
            <a:off x="228600" y="622250"/>
            <a:ext cx="2958900" cy="1275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Three-pronged approach</a:t>
            </a:r>
            <a:endParaRPr/>
          </a:p>
        </p:txBody>
      </p:sp>
      <p:sp>
        <p:nvSpPr>
          <p:cNvPr id="134" name="Google Shape;134;p22"/>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35" name="Google Shape;135;p22"/>
          <p:cNvSpPr/>
          <p:nvPr/>
        </p:nvSpPr>
        <p:spPr>
          <a:xfrm>
            <a:off x="2944134" y="1019965"/>
            <a:ext cx="3501300" cy="35013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36" name="Google Shape;136;p22"/>
          <p:cNvGrpSpPr/>
          <p:nvPr/>
        </p:nvGrpSpPr>
        <p:grpSpPr>
          <a:xfrm>
            <a:off x="3611826" y="622240"/>
            <a:ext cx="2166000" cy="2166000"/>
            <a:chOff x="3611776" y="414352"/>
            <a:chExt cx="2166000" cy="2166000"/>
          </a:xfrm>
        </p:grpSpPr>
        <p:sp>
          <p:nvSpPr>
            <p:cNvPr id="137" name="Google Shape;137;p22"/>
            <p:cNvSpPr/>
            <p:nvPr/>
          </p:nvSpPr>
          <p:spPr>
            <a:xfrm>
              <a:off x="3611776" y="414352"/>
              <a:ext cx="2166000" cy="2166000"/>
            </a:xfrm>
            <a:prstGeom prst="ellipse">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22"/>
            <p:cNvSpPr txBox="1"/>
            <p:nvPr/>
          </p:nvSpPr>
          <p:spPr>
            <a:xfrm>
              <a:off x="3946721" y="81207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Roboto"/>
                  <a:ea typeface="Roboto"/>
                  <a:cs typeface="Roboto"/>
                  <a:sym typeface="Roboto"/>
                </a:rPr>
                <a:t>PUBLIC AWARENESS</a:t>
              </a:r>
              <a:endParaRPr sz="1600">
                <a:solidFill>
                  <a:srgbClr val="FFFFFF"/>
                </a:solidFill>
                <a:latin typeface="Roboto"/>
                <a:ea typeface="Roboto"/>
                <a:cs typeface="Roboto"/>
                <a:sym typeface="Roboto"/>
              </a:endParaRPr>
            </a:p>
          </p:txBody>
        </p:sp>
      </p:grpSp>
      <p:grpSp>
        <p:nvGrpSpPr>
          <p:cNvPr id="139" name="Google Shape;139;p22"/>
          <p:cNvGrpSpPr/>
          <p:nvPr/>
        </p:nvGrpSpPr>
        <p:grpSpPr>
          <a:xfrm>
            <a:off x="4572008" y="2291689"/>
            <a:ext cx="2166000" cy="2166000"/>
            <a:chOff x="4562258" y="2032864"/>
            <a:chExt cx="2166000" cy="2166000"/>
          </a:xfrm>
        </p:grpSpPr>
        <p:sp>
          <p:nvSpPr>
            <p:cNvPr id="140" name="Google Shape;140;p22"/>
            <p:cNvSpPr/>
            <p:nvPr/>
          </p:nvSpPr>
          <p:spPr>
            <a:xfrm>
              <a:off x="4562258" y="2032864"/>
              <a:ext cx="2166000" cy="2166000"/>
            </a:xfrm>
            <a:prstGeom prst="ellipse">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1" name="Google Shape;141;p22"/>
            <p:cNvSpPr txBox="1"/>
            <p:nvPr/>
          </p:nvSpPr>
          <p:spPr>
            <a:xfrm>
              <a:off x="5079846"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Roboto"/>
                  <a:ea typeface="Roboto"/>
                  <a:cs typeface="Roboto"/>
                  <a:sym typeface="Roboto"/>
                </a:rPr>
                <a:t>OUTREACH &amp; COALITION BUILDING</a:t>
              </a:r>
              <a:endParaRPr sz="1600">
                <a:solidFill>
                  <a:srgbClr val="FFFFFF"/>
                </a:solidFill>
                <a:latin typeface="Roboto"/>
                <a:ea typeface="Roboto"/>
                <a:cs typeface="Roboto"/>
                <a:sym typeface="Roboto"/>
              </a:endParaRPr>
            </a:p>
          </p:txBody>
        </p:sp>
      </p:grpSp>
      <p:grpSp>
        <p:nvGrpSpPr>
          <p:cNvPr id="142" name="Google Shape;142;p22"/>
          <p:cNvGrpSpPr/>
          <p:nvPr/>
        </p:nvGrpSpPr>
        <p:grpSpPr>
          <a:xfrm>
            <a:off x="2702876" y="2291689"/>
            <a:ext cx="2166000" cy="2166000"/>
            <a:chOff x="2702876" y="2032864"/>
            <a:chExt cx="2166000" cy="2166000"/>
          </a:xfrm>
        </p:grpSpPr>
        <p:sp>
          <p:nvSpPr>
            <p:cNvPr id="143" name="Google Shape;143;p22"/>
            <p:cNvSpPr/>
            <p:nvPr/>
          </p:nvSpPr>
          <p:spPr>
            <a:xfrm>
              <a:off x="2702876" y="2032864"/>
              <a:ext cx="2166000" cy="2166000"/>
            </a:xfrm>
            <a:prstGeom prst="ellipse">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4" name="Google Shape;144;p22"/>
            <p:cNvSpPr txBox="1"/>
            <p:nvPr/>
          </p:nvSpPr>
          <p:spPr>
            <a:xfrm>
              <a:off x="2855281"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Roboto"/>
                  <a:ea typeface="Roboto"/>
                  <a:cs typeface="Roboto"/>
                  <a:sym typeface="Roboto"/>
                </a:rPr>
                <a:t>INVOLVING THE DC COUNCIL</a:t>
              </a:r>
              <a:endParaRPr sz="1600">
                <a:solidFill>
                  <a:srgbClr val="FFFFFF"/>
                </a:solidFill>
                <a:latin typeface="Roboto"/>
                <a:ea typeface="Roboto"/>
                <a:cs typeface="Roboto"/>
                <a:sym typeface="Roboto"/>
              </a:endParaRPr>
            </a:p>
          </p:txBody>
        </p:sp>
      </p:grpSp>
      <p:sp>
        <p:nvSpPr>
          <p:cNvPr id="145" name="Google Shape;145;p22"/>
          <p:cNvSpPr/>
          <p:nvPr/>
        </p:nvSpPr>
        <p:spPr>
          <a:xfrm>
            <a:off x="4081880" y="1949816"/>
            <a:ext cx="1225800" cy="12258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p23"/>
          <p:cNvSpPr txBox="1"/>
          <p:nvPr>
            <p:ph type="title"/>
          </p:nvPr>
        </p:nvSpPr>
        <p:spPr>
          <a:xfrm>
            <a:off x="311700" y="59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Who we’re working with</a:t>
            </a:r>
            <a:endParaRPr/>
          </a:p>
        </p:txBody>
      </p:sp>
      <p:sp>
        <p:nvSpPr>
          <p:cNvPr id="151" name="Google Shape;151;p23"/>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52" name="Google Shape;152;p23"/>
          <p:cNvPicPr preferRelativeResize="0"/>
          <p:nvPr/>
        </p:nvPicPr>
        <p:blipFill>
          <a:blip r:embed="rId3">
            <a:alphaModFix/>
          </a:blip>
          <a:stretch>
            <a:fillRect/>
          </a:stretch>
        </p:blipFill>
        <p:spPr>
          <a:xfrm>
            <a:off x="127150" y="1241747"/>
            <a:ext cx="1352700" cy="1744964"/>
          </a:xfrm>
          <a:prstGeom prst="rect">
            <a:avLst/>
          </a:prstGeom>
          <a:noFill/>
          <a:ln>
            <a:noFill/>
          </a:ln>
        </p:spPr>
      </p:pic>
      <p:pic>
        <p:nvPicPr>
          <p:cNvPr id="153" name="Google Shape;153;p23"/>
          <p:cNvPicPr preferRelativeResize="0"/>
          <p:nvPr/>
        </p:nvPicPr>
        <p:blipFill>
          <a:blip r:embed="rId4">
            <a:alphaModFix/>
          </a:blip>
          <a:stretch>
            <a:fillRect/>
          </a:stretch>
        </p:blipFill>
        <p:spPr>
          <a:xfrm>
            <a:off x="1600788" y="2262249"/>
            <a:ext cx="1579950" cy="2045296"/>
          </a:xfrm>
          <a:prstGeom prst="rect">
            <a:avLst/>
          </a:prstGeom>
          <a:noFill/>
          <a:ln>
            <a:noFill/>
          </a:ln>
        </p:spPr>
      </p:pic>
      <p:pic>
        <p:nvPicPr>
          <p:cNvPr id="154" name="Google Shape;154;p23"/>
          <p:cNvPicPr preferRelativeResize="0"/>
          <p:nvPr/>
        </p:nvPicPr>
        <p:blipFill>
          <a:blip r:embed="rId5">
            <a:alphaModFix/>
          </a:blip>
          <a:stretch>
            <a:fillRect/>
          </a:stretch>
        </p:blipFill>
        <p:spPr>
          <a:xfrm>
            <a:off x="6966900" y="1079988"/>
            <a:ext cx="1906725" cy="1906725"/>
          </a:xfrm>
          <a:prstGeom prst="rect">
            <a:avLst/>
          </a:prstGeom>
          <a:noFill/>
          <a:ln>
            <a:noFill/>
          </a:ln>
        </p:spPr>
      </p:pic>
      <p:pic>
        <p:nvPicPr>
          <p:cNvPr id="155" name="Google Shape;155;p23"/>
          <p:cNvPicPr preferRelativeResize="0"/>
          <p:nvPr/>
        </p:nvPicPr>
        <p:blipFill>
          <a:blip r:embed="rId6">
            <a:alphaModFix/>
          </a:blip>
          <a:stretch>
            <a:fillRect/>
          </a:stretch>
        </p:blipFill>
        <p:spPr>
          <a:xfrm>
            <a:off x="4861300" y="3148439"/>
            <a:ext cx="2109280" cy="1250561"/>
          </a:xfrm>
          <a:prstGeom prst="rect">
            <a:avLst/>
          </a:prstGeom>
          <a:noFill/>
          <a:ln>
            <a:noFill/>
          </a:ln>
        </p:spPr>
      </p:pic>
      <p:pic>
        <p:nvPicPr>
          <p:cNvPr id="156" name="Google Shape;156;p23"/>
          <p:cNvPicPr preferRelativeResize="0"/>
          <p:nvPr/>
        </p:nvPicPr>
        <p:blipFill>
          <a:blip r:embed="rId7">
            <a:alphaModFix/>
          </a:blip>
          <a:stretch>
            <a:fillRect/>
          </a:stretch>
        </p:blipFill>
        <p:spPr>
          <a:xfrm>
            <a:off x="7092039" y="3148450"/>
            <a:ext cx="1352700" cy="1352700"/>
          </a:xfrm>
          <a:prstGeom prst="rect">
            <a:avLst/>
          </a:prstGeom>
          <a:noFill/>
          <a:ln>
            <a:noFill/>
          </a:ln>
        </p:spPr>
      </p:pic>
      <p:pic>
        <p:nvPicPr>
          <p:cNvPr id="157" name="Google Shape;157;p23"/>
          <p:cNvPicPr preferRelativeResize="0"/>
          <p:nvPr/>
        </p:nvPicPr>
        <p:blipFill>
          <a:blip r:embed="rId8">
            <a:alphaModFix/>
          </a:blip>
          <a:stretch>
            <a:fillRect/>
          </a:stretch>
        </p:blipFill>
        <p:spPr>
          <a:xfrm>
            <a:off x="5050203" y="736325"/>
            <a:ext cx="1731505" cy="1745139"/>
          </a:xfrm>
          <a:prstGeom prst="rect">
            <a:avLst/>
          </a:prstGeom>
          <a:noFill/>
          <a:ln>
            <a:noFill/>
          </a:ln>
        </p:spPr>
      </p:pic>
      <p:pic>
        <p:nvPicPr>
          <p:cNvPr id="158" name="Google Shape;158;p23"/>
          <p:cNvPicPr preferRelativeResize="0"/>
          <p:nvPr/>
        </p:nvPicPr>
        <p:blipFill>
          <a:blip r:embed="rId9">
            <a:alphaModFix/>
          </a:blip>
          <a:stretch>
            <a:fillRect/>
          </a:stretch>
        </p:blipFill>
        <p:spPr>
          <a:xfrm>
            <a:off x="3301663" y="1554650"/>
            <a:ext cx="1506650" cy="15938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24"/>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p>
            <a:pPr indent="0" lvl="0" marL="0" rtl="0" algn="ctr">
              <a:spcBef>
                <a:spcPts val="0"/>
              </a:spcBef>
              <a:spcAft>
                <a:spcPts val="0"/>
              </a:spcAft>
              <a:buNone/>
            </a:pPr>
            <a:r>
              <a:rPr lang="en"/>
              <a:t>Please pass a resolution against PROJECTpipes</a:t>
            </a:r>
            <a:endParaRPr/>
          </a:p>
        </p:txBody>
      </p:sp>
      <p:sp>
        <p:nvSpPr>
          <p:cNvPr id="164" name="Google Shape;164;p24"/>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 name="Shape 168"/>
        <p:cNvGrpSpPr/>
        <p:nvPr/>
      </p:nvGrpSpPr>
      <p:grpSpPr>
        <a:xfrm>
          <a:off x="0" y="0"/>
          <a:ext cx="0" cy="0"/>
          <a:chOff x="0" y="0"/>
          <a:chExt cx="0" cy="0"/>
        </a:xfrm>
      </p:grpSpPr>
      <p:sp>
        <p:nvSpPr>
          <p:cNvPr id="169" name="Google Shape;169;p25"/>
          <p:cNvSpPr txBox="1"/>
          <p:nvPr>
            <p:ph idx="12" type="sldNum"/>
          </p:nvPr>
        </p:nvSpPr>
        <p:spPr>
          <a:xfrm>
            <a:off x="8458500" y="4681100"/>
            <a:ext cx="533100" cy="4623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70" name="Google Shape;170;p25"/>
          <p:cNvSpPr txBox="1"/>
          <p:nvPr/>
        </p:nvSpPr>
        <p:spPr>
          <a:xfrm>
            <a:off x="4958362" y="685800"/>
            <a:ext cx="4119600" cy="462300"/>
          </a:xfrm>
          <a:prstGeom prst="rect">
            <a:avLst/>
          </a:prstGeom>
          <a:noFill/>
          <a:ln>
            <a:noFill/>
          </a:ln>
        </p:spPr>
        <p:txBody>
          <a:bodyPr anchorCtr="0" anchor="t" bIns="91425" lIns="91425" spcFirstLastPara="1" rIns="91425" wrap="square" tIns="91425">
            <a:noAutofit/>
          </a:bodyPr>
          <a:lstStyle/>
          <a:p>
            <a:pPr indent="0" lvl="0" marL="0" rtl="0" algn="l">
              <a:lnSpc>
                <a:spcPct val="80000"/>
              </a:lnSpc>
              <a:spcBef>
                <a:spcPts val="0"/>
              </a:spcBef>
              <a:spcAft>
                <a:spcPts val="0"/>
              </a:spcAft>
              <a:buSzPts val="770"/>
              <a:buNone/>
            </a:pPr>
            <a:r>
              <a:rPr lang="en" sz="2800">
                <a:latin typeface="Poppins ExtraBold"/>
                <a:ea typeface="Poppins ExtraBold"/>
                <a:cs typeface="Poppins ExtraBold"/>
                <a:sym typeface="Poppins ExtraBold"/>
              </a:rPr>
              <a:t>TAKE ACTION NOW!</a:t>
            </a:r>
            <a:endParaRPr sz="2800">
              <a:latin typeface="Poppins ExtraBold"/>
              <a:ea typeface="Poppins ExtraBold"/>
              <a:cs typeface="Poppins ExtraBold"/>
              <a:sym typeface="Poppins ExtraBold"/>
            </a:endParaRPr>
          </a:p>
        </p:txBody>
      </p:sp>
      <p:pic>
        <p:nvPicPr>
          <p:cNvPr id="171" name="Google Shape;171;p25"/>
          <p:cNvPicPr preferRelativeResize="0"/>
          <p:nvPr/>
        </p:nvPicPr>
        <p:blipFill>
          <a:blip r:embed="rId3">
            <a:alphaModFix/>
          </a:blip>
          <a:stretch>
            <a:fillRect/>
          </a:stretch>
        </p:blipFill>
        <p:spPr>
          <a:xfrm>
            <a:off x="5334168" y="1196225"/>
            <a:ext cx="3367981" cy="3295875"/>
          </a:xfrm>
          <a:prstGeom prst="rect">
            <a:avLst/>
          </a:prstGeom>
          <a:noFill/>
          <a:ln>
            <a:noFill/>
          </a:ln>
        </p:spPr>
      </p:pic>
      <p:sp>
        <p:nvSpPr>
          <p:cNvPr id="172" name="Google Shape;172;p25"/>
          <p:cNvSpPr txBox="1"/>
          <p:nvPr/>
        </p:nvSpPr>
        <p:spPr>
          <a:xfrm>
            <a:off x="228600" y="655350"/>
            <a:ext cx="4729800" cy="38328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t/>
            </a:r>
            <a:endParaRPr i="1" sz="3600">
              <a:solidFill>
                <a:srgbClr val="B02C20"/>
              </a:solidFill>
              <a:latin typeface="Poppins"/>
              <a:ea typeface="Poppins"/>
              <a:cs typeface="Poppins"/>
              <a:sym typeface="Poppins"/>
            </a:endParaRPr>
          </a:p>
          <a:p>
            <a:pPr indent="0" lvl="0" marL="0" rtl="0" algn="ctr">
              <a:spcBef>
                <a:spcPts val="0"/>
              </a:spcBef>
              <a:spcAft>
                <a:spcPts val="0"/>
              </a:spcAft>
              <a:buNone/>
            </a:pPr>
            <a:r>
              <a:rPr i="1" lang="en" sz="3600">
                <a:solidFill>
                  <a:srgbClr val="B02C20"/>
                </a:solidFill>
                <a:latin typeface="Poppins"/>
                <a:ea typeface="Poppins"/>
                <a:cs typeface="Poppins"/>
                <a:sym typeface="Poppins"/>
              </a:rPr>
              <a:t>Questions?</a:t>
            </a:r>
            <a:endParaRPr i="1" sz="3600">
              <a:solidFill>
                <a:srgbClr val="B02C20"/>
              </a:solidFill>
              <a:latin typeface="Poppins"/>
              <a:ea typeface="Poppins"/>
              <a:cs typeface="Poppins"/>
              <a:sym typeface="Poppins"/>
            </a:endParaRPr>
          </a:p>
          <a:p>
            <a:pPr indent="0" lvl="0" marL="0" rtl="0" algn="l">
              <a:spcBef>
                <a:spcPts val="0"/>
              </a:spcBef>
              <a:spcAft>
                <a:spcPts val="0"/>
              </a:spcAft>
              <a:buNone/>
            </a:pPr>
            <a:r>
              <a:t/>
            </a:r>
            <a:endParaRPr sz="1500">
              <a:latin typeface="Poppins"/>
              <a:ea typeface="Poppins"/>
              <a:cs typeface="Poppins"/>
              <a:sym typeface="Poppins"/>
            </a:endParaRPr>
          </a:p>
          <a:p>
            <a:pPr indent="0" lvl="0" marL="0" rtl="0" algn="l">
              <a:spcBef>
                <a:spcPts val="0"/>
              </a:spcBef>
              <a:spcAft>
                <a:spcPts val="0"/>
              </a:spcAft>
              <a:buNone/>
            </a:pPr>
            <a:r>
              <a:t/>
            </a:r>
            <a:endParaRPr sz="1500">
              <a:latin typeface="Poppins"/>
              <a:ea typeface="Poppins"/>
              <a:cs typeface="Poppins"/>
              <a:sym typeface="Poppins"/>
            </a:endParaRPr>
          </a:p>
          <a:p>
            <a:pPr indent="0" lvl="0" marL="0" rtl="0" algn="l">
              <a:spcBef>
                <a:spcPts val="0"/>
              </a:spcBef>
              <a:spcAft>
                <a:spcPts val="0"/>
              </a:spcAft>
              <a:buNone/>
            </a:pPr>
            <a:r>
              <a:t/>
            </a:r>
            <a:endParaRPr sz="1500">
              <a:latin typeface="Poppins"/>
              <a:ea typeface="Poppins"/>
              <a:cs typeface="Poppins"/>
              <a:sym typeface="Poppins"/>
            </a:endParaRPr>
          </a:p>
          <a:p>
            <a:pPr indent="0" lvl="0" marL="0" rtl="0" algn="l">
              <a:spcBef>
                <a:spcPts val="0"/>
              </a:spcBef>
              <a:spcAft>
                <a:spcPts val="0"/>
              </a:spcAft>
              <a:buNone/>
            </a:pPr>
            <a:r>
              <a:t/>
            </a:r>
            <a:endParaRPr sz="1500">
              <a:latin typeface="Poppins"/>
              <a:ea typeface="Poppins"/>
              <a:cs typeface="Poppins"/>
              <a:sym typeface="Poppins"/>
            </a:endParaRPr>
          </a:p>
          <a:p>
            <a:pPr indent="0" lvl="0" marL="0" rtl="0" algn="l">
              <a:spcBef>
                <a:spcPts val="0"/>
              </a:spcBef>
              <a:spcAft>
                <a:spcPts val="0"/>
              </a:spcAft>
              <a:buNone/>
            </a:pPr>
            <a:r>
              <a:t/>
            </a:r>
            <a:endParaRPr sz="1500">
              <a:latin typeface="Poppins"/>
              <a:ea typeface="Poppins"/>
              <a:cs typeface="Poppins"/>
              <a:sym typeface="Poppins"/>
            </a:endParaRPr>
          </a:p>
          <a:p>
            <a:pPr indent="0" lvl="0" marL="0" rtl="0" algn="l">
              <a:spcBef>
                <a:spcPts val="0"/>
              </a:spcBef>
              <a:spcAft>
                <a:spcPts val="0"/>
              </a:spcAft>
              <a:buNone/>
            </a:pPr>
            <a:r>
              <a:rPr lang="en" sz="1800">
                <a:latin typeface="Poppins"/>
                <a:ea typeface="Poppins"/>
                <a:cs typeface="Poppins"/>
                <a:sym typeface="Poppins"/>
              </a:rPr>
              <a:t>Contact info:</a:t>
            </a:r>
            <a:endParaRPr sz="1800">
              <a:latin typeface="Poppins"/>
              <a:ea typeface="Poppins"/>
              <a:cs typeface="Poppins"/>
              <a:sym typeface="Poppins"/>
            </a:endParaRPr>
          </a:p>
          <a:p>
            <a:pPr indent="0" lvl="0" marL="0" rtl="0" algn="l">
              <a:spcBef>
                <a:spcPts val="0"/>
              </a:spcBef>
              <a:spcAft>
                <a:spcPts val="0"/>
              </a:spcAft>
              <a:buNone/>
            </a:pPr>
            <a:r>
              <a:t/>
            </a:r>
            <a:endParaRPr sz="1800">
              <a:latin typeface="Poppins"/>
              <a:ea typeface="Poppins"/>
              <a:cs typeface="Poppins"/>
              <a:sym typeface="Poppins"/>
            </a:endParaRPr>
          </a:p>
          <a:p>
            <a:pPr indent="0" lvl="0" marL="0" rtl="0" algn="l">
              <a:spcBef>
                <a:spcPts val="0"/>
              </a:spcBef>
              <a:spcAft>
                <a:spcPts val="0"/>
              </a:spcAft>
              <a:buNone/>
            </a:pPr>
            <a:r>
              <a:rPr lang="en" sz="1800">
                <a:latin typeface="Poppins"/>
                <a:ea typeface="Poppins"/>
                <a:cs typeface="Poppins"/>
                <a:sym typeface="Poppins"/>
              </a:rPr>
              <a:t>Naomi Cohen-Shields </a:t>
            </a:r>
            <a:endParaRPr sz="1800">
              <a:latin typeface="Poppins"/>
              <a:ea typeface="Poppins"/>
              <a:cs typeface="Poppins"/>
              <a:sym typeface="Poppins"/>
            </a:endParaRPr>
          </a:p>
          <a:p>
            <a:pPr indent="0" lvl="0" marL="0" rtl="0" algn="l">
              <a:spcBef>
                <a:spcPts val="0"/>
              </a:spcBef>
              <a:spcAft>
                <a:spcPts val="0"/>
              </a:spcAft>
              <a:buNone/>
            </a:pPr>
            <a:r>
              <a:rPr lang="en" sz="1800">
                <a:latin typeface="Poppins"/>
                <a:ea typeface="Poppins"/>
                <a:cs typeface="Poppins"/>
                <a:sym typeface="Poppins"/>
              </a:rPr>
              <a:t>DC Campaigns Manager naomi@chesapeakeclimate.org</a:t>
            </a:r>
            <a:endParaRPr sz="1800">
              <a:latin typeface="Poppins"/>
              <a:ea typeface="Poppins"/>
              <a:cs typeface="Poppins"/>
              <a:sym typeface="Poppi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 name="Shape 176"/>
        <p:cNvGrpSpPr/>
        <p:nvPr/>
      </p:nvGrpSpPr>
      <p:grpSpPr>
        <a:xfrm>
          <a:off x="0" y="0"/>
          <a:ext cx="0" cy="0"/>
          <a:chOff x="0" y="0"/>
          <a:chExt cx="0" cy="0"/>
        </a:xfrm>
      </p:grpSpPr>
      <p:sp>
        <p:nvSpPr>
          <p:cNvPr id="177" name="Google Shape;177;p26"/>
          <p:cNvSpPr txBox="1"/>
          <p:nvPr>
            <p:ph type="title"/>
          </p:nvPr>
        </p:nvSpPr>
        <p:spPr>
          <a:xfrm>
            <a:off x="311700" y="59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How can you help?</a:t>
            </a:r>
            <a:endParaRPr/>
          </a:p>
        </p:txBody>
      </p:sp>
      <p:sp>
        <p:nvSpPr>
          <p:cNvPr id="178" name="Google Shape;178;p26"/>
          <p:cNvSpPr txBox="1"/>
          <p:nvPr>
            <p:ph idx="1" type="body"/>
          </p:nvPr>
        </p:nvSpPr>
        <p:spPr>
          <a:xfrm>
            <a:off x="311700" y="1269000"/>
            <a:ext cx="4074300" cy="2275200"/>
          </a:xfrm>
          <a:prstGeom prst="rect">
            <a:avLst/>
          </a:prstGeom>
        </p:spPr>
        <p:txBody>
          <a:bodyPr anchorCtr="0" anchor="t" bIns="91425" lIns="91425" spcFirstLastPara="1" rIns="91425" wrap="square" tIns="91425">
            <a:noAutofit/>
          </a:bodyPr>
          <a:lstStyle/>
          <a:p>
            <a:pPr indent="-340677" lvl="0" marL="457200" rtl="0" algn="l">
              <a:lnSpc>
                <a:spcPct val="95000"/>
              </a:lnSpc>
              <a:spcBef>
                <a:spcPts val="0"/>
              </a:spcBef>
              <a:spcAft>
                <a:spcPts val="0"/>
              </a:spcAft>
              <a:buSzPts val="1765"/>
              <a:buChar char="-"/>
            </a:pPr>
            <a:r>
              <a:rPr lang="en" sz="1765"/>
              <a:t>Sign up to volunteer with us through:</a:t>
            </a:r>
            <a:endParaRPr sz="1765"/>
          </a:p>
          <a:p>
            <a:pPr indent="-317182" lvl="1" marL="914400" rtl="0" algn="l">
              <a:lnSpc>
                <a:spcPct val="95000"/>
              </a:lnSpc>
              <a:spcBef>
                <a:spcPts val="0"/>
              </a:spcBef>
              <a:spcAft>
                <a:spcPts val="0"/>
              </a:spcAft>
              <a:buSzPts val="1395"/>
              <a:buChar char="-"/>
            </a:pPr>
            <a:r>
              <a:rPr lang="en" sz="1395"/>
              <a:t>Petition gathering </a:t>
            </a:r>
            <a:endParaRPr sz="1395"/>
          </a:p>
          <a:p>
            <a:pPr indent="-317182" lvl="1" marL="914400" rtl="0" algn="l">
              <a:lnSpc>
                <a:spcPct val="95000"/>
              </a:lnSpc>
              <a:spcBef>
                <a:spcPts val="0"/>
              </a:spcBef>
              <a:spcAft>
                <a:spcPts val="0"/>
              </a:spcAft>
              <a:buSzPts val="1395"/>
              <a:buChar char="-"/>
            </a:pPr>
            <a:r>
              <a:rPr lang="en" sz="1395"/>
              <a:t>Tabling at farmer’s markets</a:t>
            </a:r>
            <a:endParaRPr sz="1395"/>
          </a:p>
          <a:p>
            <a:pPr indent="-317182" lvl="1" marL="914400" rtl="0" algn="l">
              <a:lnSpc>
                <a:spcPct val="95000"/>
              </a:lnSpc>
              <a:spcBef>
                <a:spcPts val="0"/>
              </a:spcBef>
              <a:spcAft>
                <a:spcPts val="0"/>
              </a:spcAft>
              <a:buSzPts val="1395"/>
              <a:buChar char="-"/>
            </a:pPr>
            <a:r>
              <a:rPr lang="en" sz="1395"/>
              <a:t>Join a working group!</a:t>
            </a:r>
            <a:endParaRPr sz="1395"/>
          </a:p>
          <a:p>
            <a:pPr indent="-317182" lvl="1" marL="914400" rtl="0" algn="l">
              <a:lnSpc>
                <a:spcPct val="95000"/>
              </a:lnSpc>
              <a:spcBef>
                <a:spcPts val="0"/>
              </a:spcBef>
              <a:spcAft>
                <a:spcPts val="0"/>
              </a:spcAft>
              <a:buSzPts val="1395"/>
              <a:buChar char="-"/>
            </a:pPr>
            <a:r>
              <a:rPr lang="en" sz="1395"/>
              <a:t>Spreading the message to your neighbors, friends, and affiliated organizations</a:t>
            </a:r>
            <a:endParaRPr sz="1395"/>
          </a:p>
          <a:p>
            <a:pPr indent="-317182" lvl="1" marL="914400" rtl="0" algn="l">
              <a:lnSpc>
                <a:spcPct val="95000"/>
              </a:lnSpc>
              <a:spcBef>
                <a:spcPts val="0"/>
              </a:spcBef>
              <a:spcAft>
                <a:spcPts val="0"/>
              </a:spcAft>
              <a:buSzPts val="1395"/>
              <a:buChar char="-"/>
            </a:pPr>
            <a:r>
              <a:rPr lang="en" sz="1395"/>
              <a:t>Joining upcoming rallies and events</a:t>
            </a:r>
            <a:endParaRPr sz="1395"/>
          </a:p>
          <a:p>
            <a:pPr indent="-340677" lvl="0" marL="457200" rtl="0" algn="l">
              <a:lnSpc>
                <a:spcPct val="95000"/>
              </a:lnSpc>
              <a:spcBef>
                <a:spcPts val="0"/>
              </a:spcBef>
              <a:spcAft>
                <a:spcPts val="0"/>
              </a:spcAft>
              <a:buSzPts val="1765"/>
              <a:buChar char="-"/>
            </a:pPr>
            <a:r>
              <a:rPr lang="en" sz="1765"/>
              <a:t>Part of a DC organization? Become a coalition partner!</a:t>
            </a:r>
            <a:endParaRPr sz="1765"/>
          </a:p>
          <a:p>
            <a:pPr indent="0" lvl="0" marL="457200" rtl="0" algn="l">
              <a:lnSpc>
                <a:spcPct val="95000"/>
              </a:lnSpc>
              <a:spcBef>
                <a:spcPts val="1200"/>
              </a:spcBef>
              <a:spcAft>
                <a:spcPts val="1200"/>
              </a:spcAft>
              <a:buSzPts val="1018"/>
              <a:buNone/>
            </a:pPr>
            <a:r>
              <a:t/>
            </a:r>
            <a:endParaRPr sz="1965"/>
          </a:p>
        </p:txBody>
      </p:sp>
      <p:sp>
        <p:nvSpPr>
          <p:cNvPr id="179" name="Google Shape;179;p26"/>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0" name="Google Shape;180;p26"/>
          <p:cNvSpPr txBox="1"/>
          <p:nvPr/>
        </p:nvSpPr>
        <p:spPr>
          <a:xfrm>
            <a:off x="4386000" y="3847100"/>
            <a:ext cx="4612800" cy="610500"/>
          </a:xfrm>
          <a:prstGeom prst="rect">
            <a:avLst/>
          </a:prstGeom>
          <a:solidFill>
            <a:srgbClr val="35BFC7"/>
          </a:solidFill>
          <a:ln cap="flat" cmpd="sng" w="9525">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
                <a:latin typeface="Poppins"/>
                <a:ea typeface="Poppins"/>
                <a:cs typeface="Poppins"/>
                <a:sym typeface="Poppins"/>
              </a:rPr>
              <a:t>Got other ideas for the campaign or how you want to be involved? </a:t>
            </a:r>
            <a:r>
              <a:rPr b="1" lang="en">
                <a:latin typeface="Poppins"/>
                <a:ea typeface="Poppins"/>
                <a:cs typeface="Poppins"/>
                <a:sym typeface="Poppins"/>
              </a:rPr>
              <a:t>We’d love to hear them!</a:t>
            </a:r>
            <a:endParaRPr b="1">
              <a:latin typeface="Poppins"/>
              <a:ea typeface="Poppins"/>
              <a:cs typeface="Poppins"/>
              <a:sym typeface="Poppins"/>
            </a:endParaRPr>
          </a:p>
        </p:txBody>
      </p:sp>
      <p:pic>
        <p:nvPicPr>
          <p:cNvPr id="181" name="Google Shape;181;p26"/>
          <p:cNvPicPr preferRelativeResize="0"/>
          <p:nvPr/>
        </p:nvPicPr>
        <p:blipFill>
          <a:blip r:embed="rId3">
            <a:alphaModFix/>
          </a:blip>
          <a:stretch>
            <a:fillRect/>
          </a:stretch>
        </p:blipFill>
        <p:spPr>
          <a:xfrm>
            <a:off x="4738525" y="778400"/>
            <a:ext cx="3907758" cy="2930826"/>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 name="Shape 185"/>
        <p:cNvGrpSpPr/>
        <p:nvPr/>
      </p:nvGrpSpPr>
      <p:grpSpPr>
        <a:xfrm>
          <a:off x="0" y="0"/>
          <a:ext cx="0" cy="0"/>
          <a:chOff x="0" y="0"/>
          <a:chExt cx="0" cy="0"/>
        </a:xfrm>
      </p:grpSpPr>
      <p:sp>
        <p:nvSpPr>
          <p:cNvPr id="186" name="Google Shape;186;p27"/>
          <p:cNvSpPr txBox="1"/>
          <p:nvPr>
            <p:ph type="title"/>
          </p:nvPr>
        </p:nvSpPr>
        <p:spPr>
          <a:xfrm>
            <a:off x="311700" y="59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WGL is Greenwashing PROJECTpipes</a:t>
            </a:r>
            <a:endParaRPr/>
          </a:p>
        </p:txBody>
      </p:sp>
      <p:sp>
        <p:nvSpPr>
          <p:cNvPr id="187" name="Google Shape;187;p27"/>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88" name="Google Shape;188;p27"/>
          <p:cNvSpPr txBox="1"/>
          <p:nvPr/>
        </p:nvSpPr>
        <p:spPr>
          <a:xfrm>
            <a:off x="204300" y="1417175"/>
            <a:ext cx="4229100" cy="2893800"/>
          </a:xfrm>
          <a:prstGeom prst="rect">
            <a:avLst/>
          </a:prstGeom>
          <a:noFill/>
          <a:ln cap="flat" cmpd="sng" w="28575">
            <a:solidFill>
              <a:srgbClr val="CC0000"/>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CC0000"/>
                </a:solidFill>
                <a:latin typeface="Poppins"/>
                <a:ea typeface="Poppins"/>
                <a:cs typeface="Poppins"/>
                <a:sym typeface="Poppins"/>
              </a:rPr>
              <a:t>WGL claims that:</a:t>
            </a:r>
            <a:endParaRPr b="1" sz="1600">
              <a:solidFill>
                <a:srgbClr val="CC0000"/>
              </a:solidFill>
              <a:latin typeface="Poppins"/>
              <a:ea typeface="Poppins"/>
              <a:cs typeface="Poppins"/>
              <a:sym typeface="Poppins"/>
            </a:endParaRPr>
          </a:p>
          <a:p>
            <a:pPr indent="-330200" lvl="0" marL="457200" rtl="0" algn="l">
              <a:spcBef>
                <a:spcPts val="0"/>
              </a:spcBef>
              <a:spcAft>
                <a:spcPts val="0"/>
              </a:spcAft>
              <a:buSzPts val="1600"/>
              <a:buFont typeface="Poppins"/>
              <a:buChar char="-"/>
            </a:pPr>
            <a:r>
              <a:rPr lang="en" sz="1600">
                <a:latin typeface="Poppins"/>
                <a:ea typeface="Poppins"/>
                <a:cs typeface="Poppins"/>
                <a:sym typeface="Poppins"/>
              </a:rPr>
              <a:t>“PROJECTpipes work has…reduced greenhouse gases released from its distribution system.” </a:t>
            </a:r>
            <a:endParaRPr sz="1600">
              <a:latin typeface="Poppins"/>
              <a:ea typeface="Poppins"/>
              <a:cs typeface="Poppins"/>
              <a:sym typeface="Poppins"/>
            </a:endParaRPr>
          </a:p>
          <a:p>
            <a:pPr indent="0" lvl="0" marL="0" rtl="0" algn="l">
              <a:spcBef>
                <a:spcPts val="0"/>
              </a:spcBef>
              <a:spcAft>
                <a:spcPts val="0"/>
              </a:spcAft>
              <a:buNone/>
            </a:pPr>
            <a:r>
              <a:t/>
            </a:r>
            <a:endParaRPr sz="1600">
              <a:latin typeface="Poppins"/>
              <a:ea typeface="Poppins"/>
              <a:cs typeface="Poppins"/>
              <a:sym typeface="Poppins"/>
            </a:endParaRPr>
          </a:p>
          <a:p>
            <a:pPr indent="0" lvl="0" marL="0" rtl="0" algn="l">
              <a:spcBef>
                <a:spcPts val="0"/>
              </a:spcBef>
              <a:spcAft>
                <a:spcPts val="0"/>
              </a:spcAft>
              <a:buNone/>
            </a:pPr>
            <a:r>
              <a:t/>
            </a:r>
            <a:endParaRPr sz="1600">
              <a:latin typeface="Poppins"/>
              <a:ea typeface="Poppins"/>
              <a:cs typeface="Poppins"/>
              <a:sym typeface="Poppins"/>
            </a:endParaRPr>
          </a:p>
          <a:p>
            <a:pPr indent="0" lvl="0" marL="0" rtl="0" algn="l">
              <a:spcBef>
                <a:spcPts val="0"/>
              </a:spcBef>
              <a:spcAft>
                <a:spcPts val="0"/>
              </a:spcAft>
              <a:buNone/>
            </a:pPr>
            <a:r>
              <a:t/>
            </a:r>
            <a:endParaRPr sz="1600">
              <a:latin typeface="Poppins"/>
              <a:ea typeface="Poppins"/>
              <a:cs typeface="Poppins"/>
              <a:sym typeface="Poppins"/>
            </a:endParaRPr>
          </a:p>
          <a:p>
            <a:pPr indent="0" lvl="0" marL="0" rtl="0" algn="l">
              <a:spcBef>
                <a:spcPts val="0"/>
              </a:spcBef>
              <a:spcAft>
                <a:spcPts val="0"/>
              </a:spcAft>
              <a:buNone/>
            </a:pPr>
            <a:r>
              <a:t/>
            </a:r>
            <a:endParaRPr sz="1600">
              <a:latin typeface="Poppins"/>
              <a:ea typeface="Poppins"/>
              <a:cs typeface="Poppins"/>
              <a:sym typeface="Poppins"/>
            </a:endParaRPr>
          </a:p>
          <a:p>
            <a:pPr indent="0" lvl="0" marL="0" rtl="0" algn="l">
              <a:spcBef>
                <a:spcPts val="0"/>
              </a:spcBef>
              <a:spcAft>
                <a:spcPts val="0"/>
              </a:spcAft>
              <a:buNone/>
            </a:pPr>
            <a:r>
              <a:t/>
            </a:r>
            <a:endParaRPr sz="1600">
              <a:latin typeface="Poppins"/>
              <a:ea typeface="Poppins"/>
              <a:cs typeface="Poppins"/>
              <a:sym typeface="Poppins"/>
            </a:endParaRPr>
          </a:p>
          <a:p>
            <a:pPr indent="0" lvl="0" marL="0" rtl="0" algn="l">
              <a:spcBef>
                <a:spcPts val="0"/>
              </a:spcBef>
              <a:spcAft>
                <a:spcPts val="0"/>
              </a:spcAft>
              <a:buNone/>
            </a:pPr>
            <a:r>
              <a:t/>
            </a:r>
            <a:endParaRPr sz="1600">
              <a:latin typeface="Poppins"/>
              <a:ea typeface="Poppins"/>
              <a:cs typeface="Poppins"/>
              <a:sym typeface="Poppins"/>
            </a:endParaRPr>
          </a:p>
          <a:p>
            <a:pPr indent="0" lvl="0" marL="0" rtl="0" algn="l">
              <a:spcBef>
                <a:spcPts val="0"/>
              </a:spcBef>
              <a:spcAft>
                <a:spcPts val="0"/>
              </a:spcAft>
              <a:buNone/>
            </a:pPr>
            <a:r>
              <a:t/>
            </a:r>
            <a:endParaRPr sz="1600">
              <a:latin typeface="Poppins"/>
              <a:ea typeface="Poppins"/>
              <a:cs typeface="Poppins"/>
              <a:sym typeface="Poppins"/>
            </a:endParaRPr>
          </a:p>
        </p:txBody>
      </p:sp>
      <p:sp>
        <p:nvSpPr>
          <p:cNvPr id="189" name="Google Shape;189;p27"/>
          <p:cNvSpPr txBox="1"/>
          <p:nvPr/>
        </p:nvSpPr>
        <p:spPr>
          <a:xfrm>
            <a:off x="4572000" y="1417175"/>
            <a:ext cx="4229100" cy="2893800"/>
          </a:xfrm>
          <a:prstGeom prst="rect">
            <a:avLst/>
          </a:prstGeom>
          <a:noFill/>
          <a:ln cap="flat" cmpd="sng" w="38100">
            <a:solidFill>
              <a:srgbClr val="6AA84F"/>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b="1" lang="en" sz="1600">
                <a:solidFill>
                  <a:srgbClr val="6AA84F"/>
                </a:solidFill>
                <a:latin typeface="Poppins"/>
                <a:ea typeface="Poppins"/>
                <a:cs typeface="Poppins"/>
                <a:sym typeface="Poppins"/>
              </a:rPr>
              <a:t>The truth is that:</a:t>
            </a:r>
            <a:endParaRPr b="1" sz="1600">
              <a:solidFill>
                <a:srgbClr val="6AA84F"/>
              </a:solidFill>
              <a:latin typeface="Poppins"/>
              <a:ea typeface="Poppins"/>
              <a:cs typeface="Poppins"/>
              <a:sym typeface="Poppins"/>
            </a:endParaRPr>
          </a:p>
          <a:p>
            <a:pPr indent="-330200" lvl="0" marL="457200" rtl="0" algn="l">
              <a:spcBef>
                <a:spcPts val="0"/>
              </a:spcBef>
              <a:spcAft>
                <a:spcPts val="0"/>
              </a:spcAft>
              <a:buSzPts val="1600"/>
              <a:buFont typeface="Poppins"/>
              <a:buChar char="-"/>
            </a:pPr>
            <a:r>
              <a:rPr lang="en" sz="1600">
                <a:latin typeface="Poppins"/>
                <a:ea typeface="Poppins"/>
                <a:cs typeface="Poppins"/>
                <a:sym typeface="Poppins"/>
              </a:rPr>
              <a:t>PROJECTpipes 3 will further lock DC into a gas pipeline system, resulting in more greenhouse gas emissions in the future</a:t>
            </a:r>
            <a:endParaRPr sz="1600">
              <a:latin typeface="Poppins"/>
              <a:ea typeface="Poppins"/>
              <a:cs typeface="Poppins"/>
              <a:sym typeface="Poppins"/>
            </a:endParaRPr>
          </a:p>
          <a:p>
            <a:pPr indent="0" lvl="0" marL="0" rtl="0" algn="l">
              <a:spcBef>
                <a:spcPts val="0"/>
              </a:spcBef>
              <a:spcAft>
                <a:spcPts val="0"/>
              </a:spcAft>
              <a:buNone/>
            </a:pPr>
            <a:r>
              <a:t/>
            </a:r>
            <a:endParaRPr sz="1600">
              <a:latin typeface="Poppins"/>
              <a:ea typeface="Poppins"/>
              <a:cs typeface="Poppins"/>
              <a:sym typeface="Poppins"/>
            </a:endParaRPr>
          </a:p>
          <a:p>
            <a:pPr indent="0" lvl="0" marL="457200" rtl="0" algn="l">
              <a:spcBef>
                <a:spcPts val="0"/>
              </a:spcBef>
              <a:spcAft>
                <a:spcPts val="0"/>
              </a:spcAft>
              <a:buNone/>
            </a:pPr>
            <a:r>
              <a:t/>
            </a:r>
            <a:endParaRPr sz="1600">
              <a:latin typeface="Poppins"/>
              <a:ea typeface="Poppins"/>
              <a:cs typeface="Poppins"/>
              <a:sym typeface="Poppins"/>
            </a:endParaRPr>
          </a:p>
          <a:p>
            <a:pPr indent="0" lvl="0" marL="457200" rtl="0" algn="l">
              <a:spcBef>
                <a:spcPts val="0"/>
              </a:spcBef>
              <a:spcAft>
                <a:spcPts val="0"/>
              </a:spcAft>
              <a:buNone/>
            </a:pPr>
            <a:r>
              <a:t/>
            </a:r>
            <a:endParaRPr sz="1600">
              <a:latin typeface="Poppins"/>
              <a:ea typeface="Poppins"/>
              <a:cs typeface="Poppins"/>
              <a:sym typeface="Poppins"/>
            </a:endParaRPr>
          </a:p>
          <a:p>
            <a:pPr indent="0" lvl="0" marL="457200" rtl="0" algn="l">
              <a:spcBef>
                <a:spcPts val="0"/>
              </a:spcBef>
              <a:spcAft>
                <a:spcPts val="0"/>
              </a:spcAft>
              <a:buNone/>
            </a:pPr>
            <a:r>
              <a:t/>
            </a:r>
            <a:endParaRPr sz="1600">
              <a:latin typeface="Poppins"/>
              <a:ea typeface="Poppins"/>
              <a:cs typeface="Poppins"/>
              <a:sym typeface="Poppins"/>
            </a:endParaRPr>
          </a:p>
          <a:p>
            <a:pPr indent="0" lvl="0" marL="457200" rtl="0" algn="l">
              <a:spcBef>
                <a:spcPts val="0"/>
              </a:spcBef>
              <a:spcAft>
                <a:spcPts val="0"/>
              </a:spcAft>
              <a:buNone/>
            </a:pPr>
            <a:r>
              <a:t/>
            </a:r>
            <a:endParaRPr sz="1600">
              <a:latin typeface="Poppins"/>
              <a:ea typeface="Poppins"/>
              <a:cs typeface="Poppins"/>
              <a:sym typeface="Poppins"/>
            </a:endParaRPr>
          </a:p>
          <a:p>
            <a:pPr indent="0" lvl="0" marL="457200" rtl="0" algn="l">
              <a:spcBef>
                <a:spcPts val="0"/>
              </a:spcBef>
              <a:spcAft>
                <a:spcPts val="0"/>
              </a:spcAft>
              <a:buNone/>
            </a:pPr>
            <a:r>
              <a:t/>
            </a:r>
            <a:endParaRPr sz="1600">
              <a:latin typeface="Poppins"/>
              <a:ea typeface="Poppins"/>
              <a:cs typeface="Poppins"/>
              <a:sym typeface="Poppins"/>
            </a:endParaRPr>
          </a:p>
        </p:txBody>
      </p:sp>
      <p:sp>
        <p:nvSpPr>
          <p:cNvPr id="190" name="Google Shape;190;p27"/>
          <p:cNvSpPr txBox="1"/>
          <p:nvPr/>
        </p:nvSpPr>
        <p:spPr>
          <a:xfrm>
            <a:off x="204300" y="2810975"/>
            <a:ext cx="3763200" cy="7989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Poppins"/>
              <a:buChar char="-"/>
            </a:pPr>
            <a:r>
              <a:rPr lang="en" sz="1600">
                <a:solidFill>
                  <a:schemeClr val="dk1"/>
                </a:solidFill>
                <a:latin typeface="Poppins"/>
                <a:ea typeface="Poppins"/>
                <a:cs typeface="Poppins"/>
                <a:sym typeface="Poppins"/>
              </a:rPr>
              <a:t>“The program will enhance the safety and reliability of DC’s pipeline system”</a:t>
            </a:r>
            <a:endParaRPr>
              <a:latin typeface="Poppins"/>
              <a:ea typeface="Poppins"/>
              <a:cs typeface="Poppins"/>
              <a:sym typeface="Poppins"/>
            </a:endParaRPr>
          </a:p>
        </p:txBody>
      </p:sp>
      <p:sp>
        <p:nvSpPr>
          <p:cNvPr id="191" name="Google Shape;191;p27"/>
          <p:cNvSpPr txBox="1"/>
          <p:nvPr/>
        </p:nvSpPr>
        <p:spPr>
          <a:xfrm>
            <a:off x="4572000" y="2810975"/>
            <a:ext cx="3821700" cy="798900"/>
          </a:xfrm>
          <a:prstGeom prst="rect">
            <a:avLst/>
          </a:prstGeom>
          <a:noFill/>
          <a:ln>
            <a:noFill/>
          </a:ln>
        </p:spPr>
        <p:txBody>
          <a:bodyPr anchorCtr="0" anchor="t" bIns="91425" lIns="91425" spcFirstLastPara="1" rIns="91425" wrap="square" tIns="91425">
            <a:noAutofit/>
          </a:bodyPr>
          <a:lstStyle/>
          <a:p>
            <a:pPr indent="-330200" lvl="0" marL="457200" rtl="0" algn="l">
              <a:spcBef>
                <a:spcPts val="0"/>
              </a:spcBef>
              <a:spcAft>
                <a:spcPts val="0"/>
              </a:spcAft>
              <a:buClr>
                <a:schemeClr val="dk1"/>
              </a:buClr>
              <a:buSzPts val="1600"/>
              <a:buFont typeface="Poppins"/>
              <a:buChar char="-"/>
            </a:pPr>
            <a:r>
              <a:rPr lang="en" sz="1600">
                <a:solidFill>
                  <a:schemeClr val="dk1"/>
                </a:solidFill>
                <a:latin typeface="Poppins"/>
                <a:ea typeface="Poppins"/>
                <a:cs typeface="Poppins"/>
                <a:sym typeface="Poppins"/>
              </a:rPr>
              <a:t>Methane gas is dangerous for consumers and hazardous gas leaks in DC’s system have increased by 15% in the last 6 years</a:t>
            </a:r>
            <a:endParaRPr sz="1600">
              <a:solidFill>
                <a:schemeClr val="dk1"/>
              </a:solidFill>
              <a:latin typeface="Poppins"/>
              <a:ea typeface="Poppins"/>
              <a:cs typeface="Poppins"/>
              <a:sym typeface="Poppins"/>
            </a:endParaRPr>
          </a:p>
          <a:p>
            <a:pPr indent="0" lvl="0" marL="457200" rtl="0" algn="l">
              <a:spcBef>
                <a:spcPts val="0"/>
              </a:spcBef>
              <a:spcAft>
                <a:spcPts val="0"/>
              </a:spcAft>
              <a:buNone/>
            </a:pPr>
            <a:r>
              <a:t/>
            </a:r>
            <a:endParaRPr sz="1600">
              <a:solidFill>
                <a:schemeClr val="dk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8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id="196" name="Google Shape;196;p28"/>
          <p:cNvSpPr txBox="1"/>
          <p:nvPr>
            <p:ph type="title"/>
          </p:nvPr>
        </p:nvSpPr>
        <p:spPr>
          <a:xfrm>
            <a:off x="299625" y="1108700"/>
            <a:ext cx="85206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SzPts val="990"/>
              <a:buNone/>
            </a:pPr>
            <a:r>
              <a:rPr lang="en" sz="2020"/>
              <a:t>Washington Gas</a:t>
            </a:r>
            <a:endParaRPr sz="2020"/>
          </a:p>
        </p:txBody>
      </p:sp>
      <p:sp>
        <p:nvSpPr>
          <p:cNvPr id="197" name="Google Shape;197;p28"/>
          <p:cNvSpPr txBox="1"/>
          <p:nvPr>
            <p:ph idx="1" type="body"/>
          </p:nvPr>
        </p:nvSpPr>
        <p:spPr>
          <a:xfrm>
            <a:off x="311700" y="1905175"/>
            <a:ext cx="3326400" cy="19305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1600"/>
              <a:t>WGL is the </a:t>
            </a:r>
            <a:r>
              <a:rPr b="1" lang="en" sz="1600"/>
              <a:t>monopoly</a:t>
            </a:r>
            <a:r>
              <a:rPr lang="en" sz="1600"/>
              <a:t> gas utility in DC, serving 165,000 households within the District of Columbia.</a:t>
            </a:r>
            <a:r>
              <a:rPr lang="en" sz="1500"/>
              <a:t> </a:t>
            </a:r>
            <a:endParaRPr sz="1500"/>
          </a:p>
          <a:p>
            <a:pPr indent="0" lvl="0" marL="0" rtl="0" algn="l">
              <a:spcBef>
                <a:spcPts val="1200"/>
              </a:spcBef>
              <a:spcAft>
                <a:spcPts val="1200"/>
              </a:spcAft>
              <a:buNone/>
            </a:pPr>
            <a:r>
              <a:t/>
            </a:r>
            <a:endParaRPr sz="1600"/>
          </a:p>
        </p:txBody>
      </p:sp>
      <p:sp>
        <p:nvSpPr>
          <p:cNvPr id="198" name="Google Shape;198;p28"/>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99" name="Google Shape;199;p28"/>
          <p:cNvPicPr preferRelativeResize="0"/>
          <p:nvPr/>
        </p:nvPicPr>
        <p:blipFill>
          <a:blip r:embed="rId3">
            <a:alphaModFix/>
          </a:blip>
          <a:stretch>
            <a:fillRect/>
          </a:stretch>
        </p:blipFill>
        <p:spPr>
          <a:xfrm>
            <a:off x="3796999" y="915800"/>
            <a:ext cx="5118401" cy="3311900"/>
          </a:xfrm>
          <a:prstGeom prst="rect">
            <a:avLst/>
          </a:prstGeom>
          <a:noFill/>
          <a:ln>
            <a:noFill/>
          </a:ln>
        </p:spPr>
      </p:pic>
      <p:sp>
        <p:nvSpPr>
          <p:cNvPr id="200" name="Google Shape;200;p28"/>
          <p:cNvSpPr txBox="1"/>
          <p:nvPr/>
        </p:nvSpPr>
        <p:spPr>
          <a:xfrm>
            <a:off x="299625" y="3412350"/>
            <a:ext cx="3246000" cy="130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9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sp>
        <p:nvSpPr>
          <p:cNvPr id="205" name="Google Shape;205;p29"/>
          <p:cNvSpPr txBox="1"/>
          <p:nvPr>
            <p:ph type="title"/>
          </p:nvPr>
        </p:nvSpPr>
        <p:spPr>
          <a:xfrm>
            <a:off x="228600" y="622250"/>
            <a:ext cx="2958900" cy="12753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Three-pronged approach</a:t>
            </a:r>
            <a:endParaRPr/>
          </a:p>
        </p:txBody>
      </p:sp>
      <p:sp>
        <p:nvSpPr>
          <p:cNvPr id="206" name="Google Shape;206;p29"/>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07" name="Google Shape;207;p29"/>
          <p:cNvSpPr/>
          <p:nvPr/>
        </p:nvSpPr>
        <p:spPr>
          <a:xfrm>
            <a:off x="2944134" y="1019965"/>
            <a:ext cx="3501300" cy="35013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208" name="Google Shape;208;p29"/>
          <p:cNvGrpSpPr/>
          <p:nvPr/>
        </p:nvGrpSpPr>
        <p:grpSpPr>
          <a:xfrm>
            <a:off x="3611826" y="622240"/>
            <a:ext cx="2166000" cy="2166000"/>
            <a:chOff x="3611776" y="414352"/>
            <a:chExt cx="2166000" cy="2166000"/>
          </a:xfrm>
        </p:grpSpPr>
        <p:sp>
          <p:nvSpPr>
            <p:cNvPr id="209" name="Google Shape;209;p29"/>
            <p:cNvSpPr/>
            <p:nvPr/>
          </p:nvSpPr>
          <p:spPr>
            <a:xfrm>
              <a:off x="3611776" y="414352"/>
              <a:ext cx="2166000" cy="2166000"/>
            </a:xfrm>
            <a:prstGeom prst="ellipse">
              <a:avLst/>
            </a:prstGeom>
            <a:solidFill>
              <a:srgbClr val="D83829"/>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9"/>
            <p:cNvSpPr txBox="1"/>
            <p:nvPr/>
          </p:nvSpPr>
          <p:spPr>
            <a:xfrm>
              <a:off x="3946721" y="81207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Roboto"/>
                  <a:ea typeface="Roboto"/>
                  <a:cs typeface="Roboto"/>
                  <a:sym typeface="Roboto"/>
                </a:rPr>
                <a:t>PUBLIC AWARENESS</a:t>
              </a:r>
              <a:endParaRPr sz="1600">
                <a:solidFill>
                  <a:srgbClr val="FFFFFF"/>
                </a:solidFill>
                <a:latin typeface="Roboto"/>
                <a:ea typeface="Roboto"/>
                <a:cs typeface="Roboto"/>
                <a:sym typeface="Roboto"/>
              </a:endParaRPr>
            </a:p>
          </p:txBody>
        </p:sp>
      </p:grpSp>
      <p:grpSp>
        <p:nvGrpSpPr>
          <p:cNvPr id="211" name="Google Shape;211;p29"/>
          <p:cNvGrpSpPr/>
          <p:nvPr/>
        </p:nvGrpSpPr>
        <p:grpSpPr>
          <a:xfrm>
            <a:off x="4572008" y="2291689"/>
            <a:ext cx="2166000" cy="2166000"/>
            <a:chOff x="4562258" y="2032864"/>
            <a:chExt cx="2166000" cy="2166000"/>
          </a:xfrm>
        </p:grpSpPr>
        <p:sp>
          <p:nvSpPr>
            <p:cNvPr id="212" name="Google Shape;212;p29"/>
            <p:cNvSpPr/>
            <p:nvPr/>
          </p:nvSpPr>
          <p:spPr>
            <a:xfrm>
              <a:off x="4562258" y="2032864"/>
              <a:ext cx="2166000" cy="2166000"/>
            </a:xfrm>
            <a:prstGeom prst="ellipse">
              <a:avLst/>
            </a:prstGeom>
            <a:solidFill>
              <a:srgbClr val="B02C2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29"/>
            <p:cNvSpPr txBox="1"/>
            <p:nvPr/>
          </p:nvSpPr>
          <p:spPr>
            <a:xfrm>
              <a:off x="5079846"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Roboto"/>
                  <a:ea typeface="Roboto"/>
                  <a:cs typeface="Roboto"/>
                  <a:sym typeface="Roboto"/>
                </a:rPr>
                <a:t>OUTREACH &amp; COALITION BUILDING</a:t>
              </a:r>
              <a:endParaRPr sz="1600">
                <a:solidFill>
                  <a:srgbClr val="FFFFFF"/>
                </a:solidFill>
                <a:latin typeface="Roboto"/>
                <a:ea typeface="Roboto"/>
                <a:cs typeface="Roboto"/>
                <a:sym typeface="Roboto"/>
              </a:endParaRPr>
            </a:p>
          </p:txBody>
        </p:sp>
      </p:grpSp>
      <p:grpSp>
        <p:nvGrpSpPr>
          <p:cNvPr id="214" name="Google Shape;214;p29"/>
          <p:cNvGrpSpPr/>
          <p:nvPr/>
        </p:nvGrpSpPr>
        <p:grpSpPr>
          <a:xfrm>
            <a:off x="2702876" y="2291689"/>
            <a:ext cx="2166000" cy="2166000"/>
            <a:chOff x="2702876" y="2032864"/>
            <a:chExt cx="2166000" cy="2166000"/>
          </a:xfrm>
        </p:grpSpPr>
        <p:sp>
          <p:nvSpPr>
            <p:cNvPr id="215" name="Google Shape;215;p29"/>
            <p:cNvSpPr/>
            <p:nvPr/>
          </p:nvSpPr>
          <p:spPr>
            <a:xfrm>
              <a:off x="2702876" y="2032864"/>
              <a:ext cx="2166000" cy="2166000"/>
            </a:xfrm>
            <a:prstGeom prst="ellipse">
              <a:avLst/>
            </a:prstGeom>
            <a:solidFill>
              <a:srgbClr val="802017"/>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9"/>
            <p:cNvSpPr txBox="1"/>
            <p:nvPr/>
          </p:nvSpPr>
          <p:spPr>
            <a:xfrm>
              <a:off x="2855281" y="2834728"/>
              <a:ext cx="1496100" cy="7029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 sz="1600">
                  <a:solidFill>
                    <a:srgbClr val="FFFFFF"/>
                  </a:solidFill>
                  <a:latin typeface="Roboto"/>
                  <a:ea typeface="Roboto"/>
                  <a:cs typeface="Roboto"/>
                  <a:sym typeface="Roboto"/>
                </a:rPr>
                <a:t>INVOLVING THE DC COUNCIL</a:t>
              </a:r>
              <a:endParaRPr sz="1600">
                <a:solidFill>
                  <a:srgbClr val="FFFFFF"/>
                </a:solidFill>
                <a:latin typeface="Roboto"/>
                <a:ea typeface="Roboto"/>
                <a:cs typeface="Roboto"/>
                <a:sym typeface="Roboto"/>
              </a:endParaRPr>
            </a:p>
          </p:txBody>
        </p:sp>
      </p:grpSp>
      <p:sp>
        <p:nvSpPr>
          <p:cNvPr id="217" name="Google Shape;217;p29"/>
          <p:cNvSpPr/>
          <p:nvPr/>
        </p:nvSpPr>
        <p:spPr>
          <a:xfrm>
            <a:off x="4081880" y="1949816"/>
            <a:ext cx="1225800" cy="1225800"/>
          </a:xfrm>
          <a:prstGeom prst="ellipse">
            <a:avLst/>
          </a:prstGeom>
          <a:solidFill>
            <a:srgbClr val="EDA29B"/>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1" name="Shape 221"/>
        <p:cNvGrpSpPr/>
        <p:nvPr/>
      </p:nvGrpSpPr>
      <p:grpSpPr>
        <a:xfrm>
          <a:off x="0" y="0"/>
          <a:ext cx="0" cy="0"/>
          <a:chOff x="0" y="0"/>
          <a:chExt cx="0" cy="0"/>
        </a:xfrm>
      </p:grpSpPr>
      <p:sp>
        <p:nvSpPr>
          <p:cNvPr id="222" name="Google Shape;222;p30"/>
          <p:cNvSpPr txBox="1"/>
          <p:nvPr>
            <p:ph type="title"/>
          </p:nvPr>
        </p:nvSpPr>
        <p:spPr>
          <a:xfrm>
            <a:off x="311700" y="59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The DC Public Service Commission</a:t>
            </a:r>
            <a:endParaRPr/>
          </a:p>
        </p:txBody>
      </p:sp>
      <p:sp>
        <p:nvSpPr>
          <p:cNvPr id="223" name="Google Shape;223;p30"/>
          <p:cNvSpPr txBox="1"/>
          <p:nvPr>
            <p:ph idx="1" type="body"/>
          </p:nvPr>
        </p:nvSpPr>
        <p:spPr>
          <a:xfrm>
            <a:off x="342900" y="1332600"/>
            <a:ext cx="4655700" cy="1528800"/>
          </a:xfrm>
          <a:prstGeom prst="rect">
            <a:avLst/>
          </a:prstGeom>
        </p:spPr>
        <p:txBody>
          <a:bodyPr anchorCtr="0" anchor="t" bIns="91425" lIns="91425" spcFirstLastPara="1" rIns="91425" wrap="square" tIns="91425">
            <a:normAutofit/>
          </a:bodyPr>
          <a:lstStyle/>
          <a:p>
            <a:pPr indent="-330200" lvl="0" marL="457200" rtl="0" algn="l">
              <a:spcBef>
                <a:spcPts val="0"/>
              </a:spcBef>
              <a:spcAft>
                <a:spcPts val="0"/>
              </a:spcAft>
              <a:buSzPts val="1600"/>
              <a:buChar char="-"/>
            </a:pPr>
            <a:r>
              <a:rPr lang="en" sz="1600"/>
              <a:t>Oversees/regulates the electric, gas and telephone utilities </a:t>
            </a:r>
            <a:endParaRPr sz="1600"/>
          </a:p>
          <a:p>
            <a:pPr indent="-330200" lvl="0" marL="457200" rtl="0" algn="l">
              <a:spcBef>
                <a:spcPts val="0"/>
              </a:spcBef>
              <a:spcAft>
                <a:spcPts val="0"/>
              </a:spcAft>
              <a:buSzPts val="1600"/>
              <a:buChar char="-"/>
            </a:pPr>
            <a:r>
              <a:rPr lang="en" sz="1600"/>
              <a:t>Receives</a:t>
            </a:r>
            <a:r>
              <a:rPr lang="en" sz="1600"/>
              <a:t> </a:t>
            </a:r>
            <a:r>
              <a:rPr b="1" lang="en" sz="1600"/>
              <a:t>funding</a:t>
            </a:r>
            <a:r>
              <a:rPr lang="en" sz="1600"/>
              <a:t> from these same utilities.</a:t>
            </a:r>
            <a:endParaRPr sz="1600"/>
          </a:p>
        </p:txBody>
      </p:sp>
      <p:sp>
        <p:nvSpPr>
          <p:cNvPr id="224" name="Google Shape;224;p30"/>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225" name="Google Shape;225;p30"/>
          <p:cNvPicPr preferRelativeResize="0"/>
          <p:nvPr/>
        </p:nvPicPr>
        <p:blipFill>
          <a:blip r:embed="rId3">
            <a:alphaModFix/>
          </a:blip>
          <a:stretch>
            <a:fillRect/>
          </a:stretch>
        </p:blipFill>
        <p:spPr>
          <a:xfrm>
            <a:off x="5546700" y="1775250"/>
            <a:ext cx="3368699" cy="1769731"/>
          </a:xfrm>
          <a:prstGeom prst="rect">
            <a:avLst/>
          </a:prstGeom>
          <a:noFill/>
          <a:ln>
            <a:noFill/>
          </a:ln>
        </p:spPr>
      </p:pic>
      <p:sp>
        <p:nvSpPr>
          <p:cNvPr id="226" name="Google Shape;226;p30"/>
          <p:cNvSpPr txBox="1"/>
          <p:nvPr/>
        </p:nvSpPr>
        <p:spPr>
          <a:xfrm>
            <a:off x="267600" y="2779825"/>
            <a:ext cx="4743900" cy="1378200"/>
          </a:xfrm>
          <a:prstGeom prst="rect">
            <a:avLst/>
          </a:prstGeom>
          <a:noFill/>
          <a:ln>
            <a:noFill/>
          </a:ln>
        </p:spPr>
        <p:txBody>
          <a:bodyPr anchorCtr="0" anchor="t" bIns="91425" lIns="91425" spcFirstLastPara="1" rIns="91425" wrap="square" tIns="91425">
            <a:noAutofit/>
          </a:bodyPr>
          <a:lstStyle/>
          <a:p>
            <a:pPr indent="-317500" lvl="0" marL="457200" rtl="0" algn="l">
              <a:lnSpc>
                <a:spcPct val="115000"/>
              </a:lnSpc>
              <a:spcBef>
                <a:spcPts val="0"/>
              </a:spcBef>
              <a:spcAft>
                <a:spcPts val="0"/>
              </a:spcAft>
              <a:buClr>
                <a:schemeClr val="dk1"/>
              </a:buClr>
              <a:buSzPts val="1400"/>
              <a:buFont typeface="Poppins"/>
              <a:buChar char="-"/>
            </a:pPr>
            <a:r>
              <a:rPr lang="en">
                <a:solidFill>
                  <a:schemeClr val="dk1"/>
                </a:solidFill>
                <a:latin typeface="Poppins"/>
                <a:ea typeface="Poppins"/>
                <a:cs typeface="Poppins"/>
                <a:sym typeface="Poppins"/>
              </a:rPr>
              <a:t>The PSC functions somewhat like a court and is separate from other parts of DC government.</a:t>
            </a:r>
            <a:endParaRPr>
              <a:solidFill>
                <a:schemeClr val="dk1"/>
              </a:solidFill>
              <a:latin typeface="Poppins"/>
              <a:ea typeface="Poppins"/>
              <a:cs typeface="Poppins"/>
              <a:sym typeface="Poppins"/>
            </a:endParaRPr>
          </a:p>
          <a:p>
            <a:pPr indent="-330200" lvl="0" marL="457200" rtl="0" algn="l">
              <a:lnSpc>
                <a:spcPct val="115000"/>
              </a:lnSpc>
              <a:spcBef>
                <a:spcPts val="0"/>
              </a:spcBef>
              <a:spcAft>
                <a:spcPts val="0"/>
              </a:spcAft>
              <a:buClr>
                <a:schemeClr val="dk1"/>
              </a:buClr>
              <a:buSzPts val="1600"/>
              <a:buFont typeface="Poppins"/>
              <a:buChar char="-"/>
            </a:pPr>
            <a:r>
              <a:rPr lang="en">
                <a:solidFill>
                  <a:schemeClr val="dk1"/>
                </a:solidFill>
                <a:latin typeface="Poppins"/>
                <a:ea typeface="Poppins"/>
                <a:cs typeface="Poppins"/>
                <a:sym typeface="Poppins"/>
              </a:rPr>
              <a:t>Some PSC staff are </a:t>
            </a:r>
            <a:r>
              <a:rPr b="1" lang="en">
                <a:solidFill>
                  <a:schemeClr val="dk1"/>
                </a:solidFill>
                <a:latin typeface="Poppins"/>
                <a:ea typeface="Poppins"/>
                <a:cs typeface="Poppins"/>
                <a:sym typeface="Poppins"/>
              </a:rPr>
              <a:t>former WGL employees</a:t>
            </a:r>
            <a:r>
              <a:rPr lang="en">
                <a:solidFill>
                  <a:schemeClr val="dk1"/>
                </a:solidFill>
                <a:latin typeface="Poppins"/>
                <a:ea typeface="Poppins"/>
                <a:cs typeface="Poppins"/>
                <a:sym typeface="Poppins"/>
              </a:rPr>
              <a:t>, and their impartiality is questionable. </a:t>
            </a:r>
            <a:endParaRPr sz="1600">
              <a:solidFill>
                <a:schemeClr val="dk1"/>
              </a:solidFill>
              <a:latin typeface="Poppins"/>
              <a:ea typeface="Poppins"/>
              <a:cs typeface="Poppins"/>
              <a:sym typeface="Poppins"/>
            </a:endParaRPr>
          </a:p>
          <a:p>
            <a:pPr indent="0" lvl="0" marL="0" rtl="0" algn="l">
              <a:spcBef>
                <a:spcPts val="1200"/>
              </a:spcBef>
              <a:spcAft>
                <a:spcPts val="0"/>
              </a:spcAft>
              <a:buNone/>
            </a:pPr>
            <a:r>
              <a:t/>
            </a:r>
            <a:endParaRPr>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3"/>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0" name="Shape 230"/>
        <p:cNvGrpSpPr/>
        <p:nvPr/>
      </p:nvGrpSpPr>
      <p:grpSpPr>
        <a:xfrm>
          <a:off x="0" y="0"/>
          <a:ext cx="0" cy="0"/>
          <a:chOff x="0" y="0"/>
          <a:chExt cx="0" cy="0"/>
        </a:xfrm>
      </p:grpSpPr>
      <p:sp>
        <p:nvSpPr>
          <p:cNvPr id="231" name="Google Shape;231;p31"/>
          <p:cNvSpPr txBox="1"/>
          <p:nvPr>
            <p:ph type="title"/>
          </p:nvPr>
        </p:nvSpPr>
        <p:spPr>
          <a:xfrm>
            <a:off x="311700" y="59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DC Council</a:t>
            </a:r>
            <a:endParaRPr/>
          </a:p>
        </p:txBody>
      </p:sp>
      <p:sp>
        <p:nvSpPr>
          <p:cNvPr id="232" name="Google Shape;232;p31"/>
          <p:cNvSpPr txBox="1"/>
          <p:nvPr>
            <p:ph idx="1" type="body"/>
          </p:nvPr>
        </p:nvSpPr>
        <p:spPr>
          <a:xfrm>
            <a:off x="270150" y="1306938"/>
            <a:ext cx="4732200" cy="14193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The Committee on Business and Economic </a:t>
            </a:r>
            <a:r>
              <a:rPr lang="en"/>
              <a:t>Development</a:t>
            </a:r>
            <a:r>
              <a:rPr lang="en"/>
              <a:t> is responsible for overseeing the PSC.</a:t>
            </a:r>
            <a:endParaRPr/>
          </a:p>
        </p:txBody>
      </p:sp>
      <p:sp>
        <p:nvSpPr>
          <p:cNvPr id="233" name="Google Shape;233;p31"/>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234" name="Google Shape;234;p31"/>
          <p:cNvSpPr txBox="1"/>
          <p:nvPr/>
        </p:nvSpPr>
        <p:spPr>
          <a:xfrm>
            <a:off x="270150" y="2395150"/>
            <a:ext cx="4732200" cy="1419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The 2018 Clean Energy Act included a climate mandate for the PSC</a:t>
            </a:r>
            <a:endParaRPr sz="1800">
              <a:solidFill>
                <a:schemeClr val="dk1"/>
              </a:solidFill>
              <a:latin typeface="Poppins"/>
              <a:ea typeface="Poppins"/>
              <a:cs typeface="Poppins"/>
              <a:sym typeface="Poppins"/>
            </a:endParaRPr>
          </a:p>
          <a:p>
            <a:pPr indent="0" lvl="0" marL="0" rtl="0" algn="l">
              <a:spcBef>
                <a:spcPts val="1200"/>
              </a:spcBef>
              <a:spcAft>
                <a:spcPts val="0"/>
              </a:spcAft>
              <a:buNone/>
            </a:pPr>
            <a:r>
              <a:t/>
            </a:r>
            <a:endParaRPr>
              <a:latin typeface="Poppins"/>
              <a:ea typeface="Poppins"/>
              <a:cs typeface="Poppins"/>
              <a:sym typeface="Poppins"/>
            </a:endParaRPr>
          </a:p>
        </p:txBody>
      </p:sp>
      <p:pic>
        <p:nvPicPr>
          <p:cNvPr id="235" name="Google Shape;235;p31"/>
          <p:cNvPicPr preferRelativeResize="0"/>
          <p:nvPr/>
        </p:nvPicPr>
        <p:blipFill>
          <a:blip r:embed="rId3">
            <a:alphaModFix/>
          </a:blip>
          <a:stretch>
            <a:fillRect/>
          </a:stretch>
        </p:blipFill>
        <p:spPr>
          <a:xfrm>
            <a:off x="5310350" y="1170125"/>
            <a:ext cx="3241076" cy="3241076"/>
          </a:xfrm>
          <a:prstGeom prst="rect">
            <a:avLst/>
          </a:prstGeom>
          <a:noFill/>
          <a:ln>
            <a:noFill/>
          </a:ln>
        </p:spPr>
      </p:pic>
      <p:sp>
        <p:nvSpPr>
          <p:cNvPr id="236" name="Google Shape;236;p31"/>
          <p:cNvSpPr txBox="1"/>
          <p:nvPr/>
        </p:nvSpPr>
        <p:spPr>
          <a:xfrm>
            <a:off x="270150" y="3296700"/>
            <a:ext cx="4732200" cy="14193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The Council has the power to push the PSC towards more climate-focused actions</a:t>
            </a:r>
            <a:endParaRPr sz="1800">
              <a:solidFill>
                <a:schemeClr val="dk1"/>
              </a:solidFill>
              <a:latin typeface="Poppins"/>
              <a:ea typeface="Poppins"/>
              <a:cs typeface="Poppins"/>
              <a:sym typeface="Poppins"/>
            </a:endParaRPr>
          </a:p>
          <a:p>
            <a:pPr indent="0" lvl="0" marL="0" rtl="0" algn="l">
              <a:spcBef>
                <a:spcPts val="1200"/>
              </a:spcBef>
              <a:spcAft>
                <a:spcPts val="0"/>
              </a:spcAft>
              <a:buNone/>
            </a:pPr>
            <a:r>
              <a:t/>
            </a:r>
            <a:endParaRPr>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2"/>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3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 name="Shape 69"/>
        <p:cNvGrpSpPr/>
        <p:nvPr/>
      </p:nvGrpSpPr>
      <p:grpSpPr>
        <a:xfrm>
          <a:off x="0" y="0"/>
          <a:ext cx="0" cy="0"/>
          <a:chOff x="0" y="0"/>
          <a:chExt cx="0" cy="0"/>
        </a:xfrm>
      </p:grpSpPr>
      <p:sp>
        <p:nvSpPr>
          <p:cNvPr id="70" name="Google Shape;70;p14"/>
          <p:cNvSpPr txBox="1"/>
          <p:nvPr>
            <p:ph type="title"/>
          </p:nvPr>
        </p:nvSpPr>
        <p:spPr>
          <a:xfrm>
            <a:off x="311700" y="59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PROJECTpipes: the basics</a:t>
            </a:r>
            <a:endParaRPr/>
          </a:p>
        </p:txBody>
      </p:sp>
      <p:sp>
        <p:nvSpPr>
          <p:cNvPr id="71" name="Google Shape;71;p14"/>
          <p:cNvSpPr txBox="1"/>
          <p:nvPr>
            <p:ph idx="1" type="body"/>
          </p:nvPr>
        </p:nvSpPr>
        <p:spPr>
          <a:xfrm>
            <a:off x="311700" y="1276300"/>
            <a:ext cx="4768800" cy="1480500"/>
          </a:xfrm>
          <a:prstGeom prst="rect">
            <a:avLst/>
          </a:prstGeom>
        </p:spPr>
        <p:txBody>
          <a:bodyPr anchorCtr="0" anchor="t" bIns="91425" lIns="91425" spcFirstLastPara="1" rIns="91425" wrap="square" tIns="91425">
            <a:normAutofit/>
          </a:bodyPr>
          <a:lstStyle/>
          <a:p>
            <a:pPr indent="-342900" lvl="0" marL="457200" rtl="0" algn="l">
              <a:spcBef>
                <a:spcPts val="0"/>
              </a:spcBef>
              <a:spcAft>
                <a:spcPts val="0"/>
              </a:spcAft>
              <a:buSzPts val="1800"/>
              <a:buChar char="-"/>
            </a:pPr>
            <a:r>
              <a:rPr lang="en"/>
              <a:t>Gas pipelines in DC are </a:t>
            </a:r>
            <a:r>
              <a:rPr i="1" lang="en"/>
              <a:t>really</a:t>
            </a:r>
            <a:r>
              <a:rPr lang="en"/>
              <a:t> old, with increasing methane leaks and gas explosions</a:t>
            </a:r>
            <a:endParaRPr/>
          </a:p>
        </p:txBody>
      </p:sp>
      <p:sp>
        <p:nvSpPr>
          <p:cNvPr id="72" name="Google Shape;72;p14"/>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73" name="Google Shape;73;p14"/>
          <p:cNvPicPr preferRelativeResize="0"/>
          <p:nvPr/>
        </p:nvPicPr>
        <p:blipFill rotWithShape="1">
          <a:blip r:embed="rId3">
            <a:alphaModFix/>
          </a:blip>
          <a:srcRect b="10650" l="37944" r="17660" t="0"/>
          <a:stretch/>
        </p:blipFill>
        <p:spPr>
          <a:xfrm>
            <a:off x="5272525" y="1268952"/>
            <a:ext cx="3386200" cy="2937325"/>
          </a:xfrm>
          <a:prstGeom prst="rect">
            <a:avLst/>
          </a:prstGeom>
          <a:noFill/>
          <a:ln>
            <a:noFill/>
          </a:ln>
        </p:spPr>
      </p:pic>
      <p:sp>
        <p:nvSpPr>
          <p:cNvPr id="74" name="Google Shape;74;p14"/>
          <p:cNvSpPr txBox="1"/>
          <p:nvPr/>
        </p:nvSpPr>
        <p:spPr>
          <a:xfrm>
            <a:off x="311700" y="2756800"/>
            <a:ext cx="4710600" cy="12618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chemeClr val="dk1"/>
              </a:buClr>
              <a:buSzPts val="1800"/>
              <a:buFont typeface="Poppins"/>
              <a:buChar char="-"/>
            </a:pPr>
            <a:r>
              <a:rPr lang="en" sz="1800">
                <a:solidFill>
                  <a:schemeClr val="dk1"/>
                </a:solidFill>
                <a:latin typeface="Poppins"/>
                <a:ea typeface="Poppins"/>
                <a:cs typeface="Poppins"/>
                <a:sym typeface="Poppins"/>
              </a:rPr>
              <a:t>PROJECTpipes is a 40-year accelerated pipeline replacement program launched in 2014, spanning until at least 2054</a:t>
            </a:r>
            <a:endParaRPr sz="1800">
              <a:solidFill>
                <a:schemeClr val="dk1"/>
              </a:solidFill>
              <a:latin typeface="Poppins"/>
              <a:ea typeface="Poppins"/>
              <a:cs typeface="Poppins"/>
              <a:sym typeface="Poppins"/>
            </a:endParaRPr>
          </a:p>
          <a:p>
            <a:pPr indent="0" lvl="0" marL="0" rtl="0" algn="l">
              <a:lnSpc>
                <a:spcPct val="115000"/>
              </a:lnSpc>
              <a:spcBef>
                <a:spcPts val="1200"/>
              </a:spcBef>
              <a:spcAft>
                <a:spcPts val="0"/>
              </a:spcAft>
              <a:buNone/>
            </a:pPr>
            <a:r>
              <a:t/>
            </a:r>
            <a:endParaRPr sz="1800">
              <a:solidFill>
                <a:schemeClr val="dk1"/>
              </a:solidFill>
              <a:latin typeface="Poppins"/>
              <a:ea typeface="Poppins"/>
              <a:cs typeface="Poppins"/>
              <a:sym typeface="Poppins"/>
            </a:endParaRPr>
          </a:p>
          <a:p>
            <a:pPr indent="0" lvl="0" marL="0" rtl="0" algn="l">
              <a:spcBef>
                <a:spcPts val="1200"/>
              </a:spcBef>
              <a:spcAft>
                <a:spcPts val="0"/>
              </a:spcAft>
              <a:buNone/>
            </a:pPr>
            <a:r>
              <a:t/>
            </a:r>
            <a:endParaRPr>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4"/>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 name="Shape 78"/>
        <p:cNvGrpSpPr/>
        <p:nvPr/>
      </p:nvGrpSpPr>
      <p:grpSpPr>
        <a:xfrm>
          <a:off x="0" y="0"/>
          <a:ext cx="0" cy="0"/>
          <a:chOff x="0" y="0"/>
          <a:chExt cx="0" cy="0"/>
        </a:xfrm>
      </p:grpSpPr>
      <p:sp>
        <p:nvSpPr>
          <p:cNvPr id="79" name="Google Shape;79;p15"/>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80" name="Google Shape;80;p15"/>
          <p:cNvSpPr txBox="1"/>
          <p:nvPr>
            <p:ph idx="1" type="body"/>
          </p:nvPr>
        </p:nvSpPr>
        <p:spPr>
          <a:xfrm>
            <a:off x="146950" y="2262825"/>
            <a:ext cx="5982000" cy="14193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sz="2000"/>
              <a:t>Ratepayers pay for PROJECTpipes.</a:t>
            </a:r>
            <a:endParaRPr sz="2000"/>
          </a:p>
        </p:txBody>
      </p:sp>
      <p:pic>
        <p:nvPicPr>
          <p:cNvPr id="81" name="Google Shape;81;p15"/>
          <p:cNvPicPr preferRelativeResize="0"/>
          <p:nvPr/>
        </p:nvPicPr>
        <p:blipFill rotWithShape="1">
          <a:blip r:embed="rId3">
            <a:alphaModFix/>
          </a:blip>
          <a:srcRect b="18566" l="0" r="0" t="0"/>
          <a:stretch/>
        </p:blipFill>
        <p:spPr>
          <a:xfrm>
            <a:off x="4660800" y="624475"/>
            <a:ext cx="4349100" cy="3732633"/>
          </a:xfrm>
          <a:prstGeom prst="rect">
            <a:avLst/>
          </a:prstGeom>
          <a:noFill/>
          <a:ln>
            <a:noFill/>
          </a:ln>
        </p:spPr>
      </p:pic>
      <p:sp>
        <p:nvSpPr>
          <p:cNvPr id="82" name="Google Shape;82;p15"/>
          <p:cNvSpPr/>
          <p:nvPr/>
        </p:nvSpPr>
        <p:spPr>
          <a:xfrm>
            <a:off x="5160150" y="2654975"/>
            <a:ext cx="2184600" cy="162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 name="Shape 86"/>
        <p:cNvGrpSpPr/>
        <p:nvPr/>
      </p:nvGrpSpPr>
      <p:grpSpPr>
        <a:xfrm>
          <a:off x="0" y="0"/>
          <a:ext cx="0" cy="0"/>
          <a:chOff x="0" y="0"/>
          <a:chExt cx="0" cy="0"/>
        </a:xfrm>
      </p:grpSpPr>
      <p:sp>
        <p:nvSpPr>
          <p:cNvPr id="87" name="Google Shape;87;p16"/>
          <p:cNvSpPr txBox="1"/>
          <p:nvPr>
            <p:ph type="title"/>
          </p:nvPr>
        </p:nvSpPr>
        <p:spPr>
          <a:xfrm>
            <a:off x="311700" y="6521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PROJECTpipes phases</a:t>
            </a:r>
            <a:endParaRPr/>
          </a:p>
        </p:txBody>
      </p:sp>
      <p:sp>
        <p:nvSpPr>
          <p:cNvPr id="88" name="Google Shape;88;p16"/>
          <p:cNvSpPr txBox="1"/>
          <p:nvPr>
            <p:ph idx="1" type="body"/>
          </p:nvPr>
        </p:nvSpPr>
        <p:spPr>
          <a:xfrm>
            <a:off x="311700" y="1299600"/>
            <a:ext cx="3011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PROJECTpipes 1:</a:t>
            </a:r>
            <a:endParaRPr/>
          </a:p>
          <a:p>
            <a:pPr indent="-342900" lvl="0" marL="457200" rtl="0" algn="l">
              <a:spcBef>
                <a:spcPts val="1200"/>
              </a:spcBef>
              <a:spcAft>
                <a:spcPts val="0"/>
              </a:spcAft>
              <a:buSzPts val="1800"/>
              <a:buChar char="-"/>
            </a:pPr>
            <a:r>
              <a:rPr lang="en"/>
              <a:t>2014-2019</a:t>
            </a:r>
            <a:endParaRPr/>
          </a:p>
          <a:p>
            <a:pPr indent="-342900" lvl="0" marL="457200" rtl="0" algn="l">
              <a:spcBef>
                <a:spcPts val="0"/>
              </a:spcBef>
              <a:spcAft>
                <a:spcPts val="0"/>
              </a:spcAft>
              <a:buSzPts val="1800"/>
              <a:buChar char="-"/>
            </a:pPr>
            <a:r>
              <a:rPr lang="en"/>
              <a:t>Cost $110 million</a:t>
            </a:r>
            <a:endParaRPr/>
          </a:p>
          <a:p>
            <a:pPr indent="-342900" lvl="0" marL="457200" rtl="0" algn="l">
              <a:spcBef>
                <a:spcPts val="0"/>
              </a:spcBef>
              <a:spcAft>
                <a:spcPts val="0"/>
              </a:spcAft>
              <a:buSzPts val="1800"/>
              <a:buChar char="-"/>
            </a:pPr>
            <a:r>
              <a:rPr lang="en"/>
              <a:t>Budget extended to $141.25 million</a:t>
            </a:r>
            <a:endParaRPr/>
          </a:p>
        </p:txBody>
      </p:sp>
      <p:sp>
        <p:nvSpPr>
          <p:cNvPr id="89" name="Google Shape;89;p16"/>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90" name="Google Shape;90;p16"/>
          <p:cNvSpPr txBox="1"/>
          <p:nvPr>
            <p:ph idx="1" type="body"/>
          </p:nvPr>
        </p:nvSpPr>
        <p:spPr>
          <a:xfrm>
            <a:off x="3117850" y="1299600"/>
            <a:ext cx="3011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PROJECTpipes 2:</a:t>
            </a:r>
            <a:endParaRPr/>
          </a:p>
          <a:p>
            <a:pPr indent="-342900" lvl="0" marL="457200" rtl="0" algn="l">
              <a:spcBef>
                <a:spcPts val="1200"/>
              </a:spcBef>
              <a:spcAft>
                <a:spcPts val="0"/>
              </a:spcAft>
              <a:buSzPts val="1800"/>
              <a:buChar char="-"/>
            </a:pPr>
            <a:r>
              <a:rPr lang="en"/>
              <a:t>2021-2023</a:t>
            </a:r>
            <a:endParaRPr/>
          </a:p>
          <a:p>
            <a:pPr indent="-342900" lvl="0" marL="457200" rtl="0" algn="l">
              <a:spcBef>
                <a:spcPts val="0"/>
              </a:spcBef>
              <a:spcAft>
                <a:spcPts val="0"/>
              </a:spcAft>
              <a:buSzPts val="1800"/>
              <a:buChar char="-"/>
            </a:pPr>
            <a:r>
              <a:rPr lang="en"/>
              <a:t>Cost $150 million</a:t>
            </a:r>
            <a:endParaRPr/>
          </a:p>
          <a:p>
            <a:pPr indent="0" lvl="0" marL="457200" rtl="0" algn="l">
              <a:spcBef>
                <a:spcPts val="1200"/>
              </a:spcBef>
              <a:spcAft>
                <a:spcPts val="1200"/>
              </a:spcAft>
              <a:buNone/>
            </a:pPr>
            <a:r>
              <a:t/>
            </a:r>
            <a:endParaRPr/>
          </a:p>
        </p:txBody>
      </p:sp>
      <p:sp>
        <p:nvSpPr>
          <p:cNvPr id="91" name="Google Shape;91;p16"/>
          <p:cNvSpPr txBox="1"/>
          <p:nvPr>
            <p:ph idx="1" type="body"/>
          </p:nvPr>
        </p:nvSpPr>
        <p:spPr>
          <a:xfrm>
            <a:off x="5904000" y="1299588"/>
            <a:ext cx="3011400" cy="34164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solidFill>
                  <a:srgbClr val="CC0000"/>
                </a:solidFill>
              </a:rPr>
              <a:t>PROJECTpipes 3:</a:t>
            </a:r>
            <a:endParaRPr>
              <a:solidFill>
                <a:srgbClr val="CC0000"/>
              </a:solidFill>
            </a:endParaRPr>
          </a:p>
          <a:p>
            <a:pPr indent="-342900" lvl="0" marL="457200" rtl="0" algn="l">
              <a:spcBef>
                <a:spcPts val="1200"/>
              </a:spcBef>
              <a:spcAft>
                <a:spcPts val="0"/>
              </a:spcAft>
              <a:buClr>
                <a:srgbClr val="CC0000"/>
              </a:buClr>
              <a:buSzPts val="1800"/>
              <a:buChar char="-"/>
            </a:pPr>
            <a:r>
              <a:rPr lang="en">
                <a:solidFill>
                  <a:srgbClr val="CC0000"/>
                </a:solidFill>
              </a:rPr>
              <a:t>2024-2028</a:t>
            </a:r>
            <a:endParaRPr>
              <a:solidFill>
                <a:srgbClr val="CC0000"/>
              </a:solidFill>
            </a:endParaRPr>
          </a:p>
          <a:p>
            <a:pPr indent="-342900" lvl="0" marL="457200" rtl="0" algn="l">
              <a:spcBef>
                <a:spcPts val="0"/>
              </a:spcBef>
              <a:spcAft>
                <a:spcPts val="0"/>
              </a:spcAft>
              <a:buClr>
                <a:srgbClr val="CC0000"/>
              </a:buClr>
              <a:buSzPts val="1800"/>
              <a:buChar char="-"/>
            </a:pPr>
            <a:r>
              <a:rPr lang="en">
                <a:solidFill>
                  <a:srgbClr val="CC0000"/>
                </a:solidFill>
              </a:rPr>
              <a:t>REQUESTING $671.8 MILLION</a:t>
            </a:r>
            <a:endParaRPr>
              <a:solidFill>
                <a:srgbClr val="CC0000"/>
              </a:solidFill>
            </a:endParaRPr>
          </a:p>
          <a:p>
            <a:pPr indent="0" lvl="0" marL="457200" rtl="0" algn="l">
              <a:spcBef>
                <a:spcPts val="1200"/>
              </a:spcBef>
              <a:spcAft>
                <a:spcPts val="1200"/>
              </a:spcAft>
              <a:buNone/>
            </a:pPr>
            <a:r>
              <a:t/>
            </a:r>
            <a:endParaRPr/>
          </a:p>
        </p:txBody>
      </p:sp>
      <p:sp>
        <p:nvSpPr>
          <p:cNvPr id="92" name="Google Shape;92;p16"/>
          <p:cNvSpPr txBox="1"/>
          <p:nvPr/>
        </p:nvSpPr>
        <p:spPr>
          <a:xfrm>
            <a:off x="311700" y="3136625"/>
            <a:ext cx="8654100" cy="1293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800">
                <a:latin typeface="Poppins"/>
                <a:ea typeface="Poppins"/>
                <a:cs typeface="Poppins"/>
                <a:sym typeface="Poppins"/>
              </a:rPr>
              <a:t>TOTAL COST OF PROJECTpipes: ~</a:t>
            </a:r>
            <a:r>
              <a:rPr b="1" lang="en" sz="1800">
                <a:solidFill>
                  <a:srgbClr val="CC0000"/>
                </a:solidFill>
                <a:latin typeface="Poppins"/>
                <a:ea typeface="Poppins"/>
                <a:cs typeface="Poppins"/>
                <a:sym typeface="Poppins"/>
              </a:rPr>
              <a:t>$4.5 billion</a:t>
            </a:r>
            <a:r>
              <a:rPr b="1" lang="en" sz="1800">
                <a:latin typeface="Poppins"/>
                <a:ea typeface="Poppins"/>
                <a:cs typeface="Poppins"/>
                <a:sym typeface="Poppins"/>
              </a:rPr>
              <a:t>, or </a:t>
            </a:r>
            <a:r>
              <a:rPr b="1" lang="en" sz="1800">
                <a:solidFill>
                  <a:srgbClr val="CC0000"/>
                </a:solidFill>
                <a:latin typeface="Poppins"/>
                <a:ea typeface="Poppins"/>
                <a:cs typeface="Poppins"/>
                <a:sym typeface="Poppins"/>
              </a:rPr>
              <a:t>$27,000</a:t>
            </a:r>
            <a:r>
              <a:rPr b="1" lang="en" sz="1800">
                <a:latin typeface="Poppins"/>
                <a:ea typeface="Poppins"/>
                <a:cs typeface="Poppins"/>
                <a:sym typeface="Poppins"/>
              </a:rPr>
              <a:t> per ratepayer.</a:t>
            </a:r>
            <a:endParaRPr b="1" sz="1800">
              <a:latin typeface="Poppins"/>
              <a:ea typeface="Poppins"/>
              <a:cs typeface="Poppins"/>
              <a:sym typeface="Poppins"/>
            </a:endParaRPr>
          </a:p>
          <a:p>
            <a:pPr indent="0" lvl="0" marL="0" rtl="0" algn="l">
              <a:spcBef>
                <a:spcPts val="0"/>
              </a:spcBef>
              <a:spcAft>
                <a:spcPts val="0"/>
              </a:spcAft>
              <a:buNone/>
            </a:pPr>
            <a:r>
              <a:t/>
            </a:r>
            <a:endParaRPr b="1" sz="1800">
              <a:latin typeface="Poppins"/>
              <a:ea typeface="Poppins"/>
              <a:cs typeface="Poppins"/>
              <a:sym typeface="Poppins"/>
            </a:endParaRPr>
          </a:p>
          <a:p>
            <a:pPr indent="0" lvl="0" marL="0" rtl="0" algn="l">
              <a:spcBef>
                <a:spcPts val="0"/>
              </a:spcBef>
              <a:spcAft>
                <a:spcPts val="0"/>
              </a:spcAft>
              <a:buNone/>
            </a:pPr>
            <a:r>
              <a:rPr b="1" lang="en" sz="1800">
                <a:latin typeface="Poppins"/>
                <a:ea typeface="Poppins"/>
                <a:cs typeface="Poppins"/>
                <a:sym typeface="Poppins"/>
              </a:rPr>
              <a:t>Washington Gas wants a new decision on Project Pipes as soon as possible. </a:t>
            </a:r>
            <a:endParaRPr b="1" sz="1800">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88"/>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0"/>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1"/>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9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 name="Shape 96"/>
        <p:cNvGrpSpPr/>
        <p:nvPr/>
      </p:nvGrpSpPr>
      <p:grpSpPr>
        <a:xfrm>
          <a:off x="0" y="0"/>
          <a:ext cx="0" cy="0"/>
          <a:chOff x="0" y="0"/>
          <a:chExt cx="0" cy="0"/>
        </a:xfrm>
      </p:grpSpPr>
      <p:sp>
        <p:nvSpPr>
          <p:cNvPr id="97" name="Google Shape;97;p17"/>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What’s wrong with PROJECTpipes?</a:t>
            </a:r>
            <a:endParaRPr/>
          </a:p>
        </p:txBody>
      </p:sp>
      <p:sp>
        <p:nvSpPr>
          <p:cNvPr id="98" name="Google Shape;98;p17"/>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597425"/>
            <a:ext cx="8520600" cy="572700"/>
          </a:xfrm>
          <a:prstGeom prst="rect">
            <a:avLst/>
          </a:prstGeom>
        </p:spPr>
        <p:txBody>
          <a:bodyPr anchorCtr="0" anchor="t" bIns="91425" lIns="91425" spcFirstLastPara="1" rIns="91425" wrap="square" tIns="91425">
            <a:normAutofit fontScale="90000"/>
          </a:bodyPr>
          <a:lstStyle/>
          <a:p>
            <a:pPr indent="-388620" lvl="0" marL="457200" rtl="0" algn="l">
              <a:spcBef>
                <a:spcPts val="0"/>
              </a:spcBef>
              <a:spcAft>
                <a:spcPts val="0"/>
              </a:spcAft>
              <a:buSzPct val="100000"/>
              <a:buAutoNum type="arabicPeriod"/>
            </a:pPr>
            <a:r>
              <a:rPr lang="en"/>
              <a:t>Blocks DC’s Climate Goals</a:t>
            </a:r>
            <a:endParaRPr/>
          </a:p>
        </p:txBody>
      </p:sp>
      <p:sp>
        <p:nvSpPr>
          <p:cNvPr id="104" name="Google Shape;104;p18"/>
          <p:cNvSpPr txBox="1"/>
          <p:nvPr>
            <p:ph idx="1" type="body"/>
          </p:nvPr>
        </p:nvSpPr>
        <p:spPr>
          <a:xfrm>
            <a:off x="311700" y="1253350"/>
            <a:ext cx="8520600" cy="2376300"/>
          </a:xfrm>
          <a:prstGeom prst="rect">
            <a:avLst/>
          </a:prstGeom>
        </p:spPr>
        <p:txBody>
          <a:bodyPr anchorCtr="0" anchor="t" bIns="91425" lIns="91425" spcFirstLastPara="1" rIns="91425" wrap="square" tIns="91425">
            <a:normAutofit fontScale="92500" lnSpcReduction="20000"/>
          </a:bodyPr>
          <a:lstStyle/>
          <a:p>
            <a:pPr indent="-351948" lvl="0" marL="457200" rtl="0" algn="l">
              <a:spcBef>
                <a:spcPts val="0"/>
              </a:spcBef>
              <a:spcAft>
                <a:spcPts val="0"/>
              </a:spcAft>
              <a:buSzPct val="100000"/>
              <a:buChar char="-"/>
            </a:pPr>
            <a:r>
              <a:rPr lang="en" sz="2100"/>
              <a:t>DC has a climate pledge of net carbon neutrality by 2045</a:t>
            </a:r>
            <a:endParaRPr sz="2100"/>
          </a:p>
          <a:p>
            <a:pPr indent="-351948" lvl="0" marL="457200" rtl="0" algn="l">
              <a:spcBef>
                <a:spcPts val="0"/>
              </a:spcBef>
              <a:spcAft>
                <a:spcPts val="0"/>
              </a:spcAft>
              <a:buSzPct val="100000"/>
              <a:buChar char="-"/>
            </a:pPr>
            <a:r>
              <a:rPr lang="en" sz="2100"/>
              <a:t>WGL is investing huge amounts of ratepayer money to </a:t>
            </a:r>
            <a:r>
              <a:rPr b="1" lang="en" sz="2100"/>
              <a:t>replace</a:t>
            </a:r>
            <a:r>
              <a:rPr lang="en" sz="2100"/>
              <a:t> miles of pipeline in DC, forcing re-investment in gas infrastructure</a:t>
            </a:r>
            <a:endParaRPr sz="2100"/>
          </a:p>
          <a:p>
            <a:pPr indent="-351948" lvl="0" marL="457200" rtl="0" algn="l">
              <a:spcBef>
                <a:spcPts val="0"/>
              </a:spcBef>
              <a:spcAft>
                <a:spcPts val="0"/>
              </a:spcAft>
              <a:buSzPct val="100000"/>
              <a:buChar char="-"/>
            </a:pPr>
            <a:r>
              <a:rPr lang="en" sz="2100"/>
              <a:t>A better solution is to </a:t>
            </a:r>
            <a:r>
              <a:rPr b="1" lang="en" sz="2100"/>
              <a:t>repair</a:t>
            </a:r>
            <a:r>
              <a:rPr lang="en" sz="2100"/>
              <a:t> the worst pipes, knowing that DC will electrify in the coming years.</a:t>
            </a:r>
            <a:endParaRPr sz="2100"/>
          </a:p>
          <a:p>
            <a:pPr indent="0" lvl="0" marL="0" rtl="0" algn="l">
              <a:spcBef>
                <a:spcPts val="1200"/>
              </a:spcBef>
              <a:spcAft>
                <a:spcPts val="1200"/>
              </a:spcAft>
              <a:buNone/>
            </a:pPr>
            <a:r>
              <a:t/>
            </a:r>
            <a:endParaRPr b="1" sz="2100"/>
          </a:p>
        </p:txBody>
      </p:sp>
      <p:sp>
        <p:nvSpPr>
          <p:cNvPr id="105" name="Google Shape;105;p18"/>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06" name="Google Shape;106;p18"/>
          <p:cNvSpPr txBox="1"/>
          <p:nvPr/>
        </p:nvSpPr>
        <p:spPr>
          <a:xfrm>
            <a:off x="311700" y="3395700"/>
            <a:ext cx="8520600" cy="745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100">
                <a:solidFill>
                  <a:schemeClr val="dk1"/>
                </a:solidFill>
                <a:latin typeface="Poppins"/>
                <a:ea typeface="Poppins"/>
                <a:cs typeface="Poppins"/>
                <a:sym typeface="Poppins"/>
              </a:rPr>
              <a:t>Putting billions into gas infrastructure directly contradicts DC’s carbon neutrality goals.</a:t>
            </a:r>
            <a:endParaRPr b="1" sz="2100">
              <a:solidFill>
                <a:schemeClr val="dk1"/>
              </a:solidFill>
              <a:latin typeface="Poppins"/>
              <a:ea typeface="Poppins"/>
              <a:cs typeface="Poppins"/>
              <a:sym typeface="Poppins"/>
            </a:endParaRPr>
          </a:p>
          <a:p>
            <a:pPr indent="0" lvl="0" marL="0" rtl="0" algn="l">
              <a:spcBef>
                <a:spcPts val="1200"/>
              </a:spcBef>
              <a:spcAft>
                <a:spcPts val="0"/>
              </a:spcAft>
              <a:buNone/>
            </a:pPr>
            <a:r>
              <a:t/>
            </a:r>
            <a:endParaRPr>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4"/>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0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 name="Shape 110"/>
        <p:cNvGrpSpPr/>
        <p:nvPr/>
      </p:nvGrpSpPr>
      <p:grpSpPr>
        <a:xfrm>
          <a:off x="0" y="0"/>
          <a:ext cx="0" cy="0"/>
          <a:chOff x="0" y="0"/>
          <a:chExt cx="0" cy="0"/>
        </a:xfrm>
      </p:grpSpPr>
      <p:sp>
        <p:nvSpPr>
          <p:cNvPr id="111" name="Google Shape;111;p19"/>
          <p:cNvSpPr txBox="1"/>
          <p:nvPr>
            <p:ph type="title"/>
          </p:nvPr>
        </p:nvSpPr>
        <p:spPr>
          <a:xfrm>
            <a:off x="311700" y="59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2. Energy Equity</a:t>
            </a:r>
            <a:endParaRPr/>
          </a:p>
        </p:txBody>
      </p:sp>
      <p:sp>
        <p:nvSpPr>
          <p:cNvPr id="112" name="Google Shape;112;p19"/>
          <p:cNvSpPr txBox="1"/>
          <p:nvPr>
            <p:ph idx="1" type="body"/>
          </p:nvPr>
        </p:nvSpPr>
        <p:spPr>
          <a:xfrm>
            <a:off x="155850" y="1142250"/>
            <a:ext cx="8832300" cy="2859000"/>
          </a:xfrm>
          <a:prstGeom prst="rect">
            <a:avLst/>
          </a:prstGeom>
        </p:spPr>
        <p:txBody>
          <a:bodyPr anchorCtr="0" anchor="t" bIns="91425" lIns="91425" spcFirstLastPara="1" rIns="91425" wrap="square" tIns="91425">
            <a:noAutofit/>
          </a:bodyPr>
          <a:lstStyle/>
          <a:p>
            <a:pPr indent="-350996" lvl="0" marL="457200" rtl="0" algn="l">
              <a:lnSpc>
                <a:spcPct val="105000"/>
              </a:lnSpc>
              <a:spcBef>
                <a:spcPts val="0"/>
              </a:spcBef>
              <a:spcAft>
                <a:spcPts val="0"/>
              </a:spcAft>
              <a:buClr>
                <a:schemeClr val="dk1"/>
              </a:buClr>
              <a:buSzPts val="1928"/>
              <a:buChar char="-"/>
            </a:pPr>
            <a:r>
              <a:rPr lang="en" sz="1927">
                <a:solidFill>
                  <a:schemeClr val="dk1"/>
                </a:solidFill>
              </a:rPr>
              <a:t>WGL is forcing ratepayers to bear the burden of Project Pipes</a:t>
            </a:r>
            <a:endParaRPr sz="1927">
              <a:solidFill>
                <a:schemeClr val="dk1"/>
              </a:solidFill>
            </a:endParaRPr>
          </a:p>
          <a:p>
            <a:pPr indent="-350996" lvl="0" marL="457200" rtl="0" algn="l">
              <a:lnSpc>
                <a:spcPct val="105000"/>
              </a:lnSpc>
              <a:spcBef>
                <a:spcPts val="0"/>
              </a:spcBef>
              <a:spcAft>
                <a:spcPts val="0"/>
              </a:spcAft>
              <a:buClr>
                <a:schemeClr val="dk1"/>
              </a:buClr>
              <a:buSzPts val="1928"/>
              <a:buChar char="-"/>
            </a:pPr>
            <a:r>
              <a:rPr lang="en" sz="1927">
                <a:solidFill>
                  <a:schemeClr val="dk1"/>
                </a:solidFill>
              </a:rPr>
              <a:t>As DC electrifies, wealthier households will be the first to move off of the gas network</a:t>
            </a:r>
            <a:endParaRPr sz="1927">
              <a:solidFill>
                <a:schemeClr val="dk1"/>
              </a:solidFill>
            </a:endParaRPr>
          </a:p>
          <a:p>
            <a:pPr indent="-350996" lvl="0" marL="457200" rtl="0" algn="l">
              <a:lnSpc>
                <a:spcPct val="105000"/>
              </a:lnSpc>
              <a:spcBef>
                <a:spcPts val="0"/>
              </a:spcBef>
              <a:spcAft>
                <a:spcPts val="0"/>
              </a:spcAft>
              <a:buClr>
                <a:schemeClr val="dk1"/>
              </a:buClr>
              <a:buSzPts val="1928"/>
              <a:buChar char="-"/>
            </a:pPr>
            <a:r>
              <a:rPr lang="en" sz="1927">
                <a:solidFill>
                  <a:schemeClr val="dk1"/>
                </a:solidFill>
              </a:rPr>
              <a:t>This means that the remaining ratepayers will be lower-income residents, who will be forced to bear disproportionate costs of Project Pipes</a:t>
            </a:r>
            <a:endParaRPr sz="1927">
              <a:solidFill>
                <a:schemeClr val="dk1"/>
              </a:solidFill>
            </a:endParaRPr>
          </a:p>
          <a:p>
            <a:pPr indent="0" lvl="0" marL="0" rtl="0" algn="l">
              <a:lnSpc>
                <a:spcPct val="105000"/>
              </a:lnSpc>
              <a:spcBef>
                <a:spcPts val="1200"/>
              </a:spcBef>
              <a:spcAft>
                <a:spcPts val="0"/>
              </a:spcAft>
              <a:buSzPts val="852"/>
              <a:buNone/>
            </a:pPr>
            <a:r>
              <a:t/>
            </a:r>
            <a:endParaRPr b="1" sz="1927">
              <a:solidFill>
                <a:schemeClr val="dk1"/>
              </a:solidFill>
            </a:endParaRPr>
          </a:p>
          <a:p>
            <a:pPr indent="0" lvl="0" marL="0" rtl="0" algn="l">
              <a:lnSpc>
                <a:spcPct val="105000"/>
              </a:lnSpc>
              <a:spcBef>
                <a:spcPts val="1200"/>
              </a:spcBef>
              <a:spcAft>
                <a:spcPts val="1200"/>
              </a:spcAft>
              <a:buClr>
                <a:schemeClr val="dk1"/>
              </a:buClr>
              <a:buSzPts val="852"/>
              <a:buFont typeface="Arial"/>
              <a:buNone/>
            </a:pPr>
            <a:r>
              <a:rPr b="1" lang="en" sz="2127">
                <a:solidFill>
                  <a:schemeClr val="dk1"/>
                </a:solidFill>
              </a:rPr>
              <a:t>Ratepayer burden affects low-income households the most. </a:t>
            </a:r>
            <a:endParaRPr b="1" sz="2127">
              <a:solidFill>
                <a:schemeClr val="dk1"/>
              </a:solidFill>
            </a:endParaRPr>
          </a:p>
        </p:txBody>
      </p:sp>
      <p:sp>
        <p:nvSpPr>
          <p:cNvPr id="113" name="Google Shape;113;p19"/>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 name="Shape 117"/>
        <p:cNvGrpSpPr/>
        <p:nvPr/>
      </p:nvGrpSpPr>
      <p:grpSpPr>
        <a:xfrm>
          <a:off x="0" y="0"/>
          <a:ext cx="0" cy="0"/>
          <a:chOff x="0" y="0"/>
          <a:chExt cx="0" cy="0"/>
        </a:xfrm>
      </p:grpSpPr>
      <p:sp>
        <p:nvSpPr>
          <p:cNvPr id="118" name="Google Shape;118;p20"/>
          <p:cNvSpPr txBox="1"/>
          <p:nvPr>
            <p:ph type="title"/>
          </p:nvPr>
        </p:nvSpPr>
        <p:spPr>
          <a:xfrm>
            <a:off x="311700" y="597425"/>
            <a:ext cx="8520600" cy="572700"/>
          </a:xfrm>
          <a:prstGeom prst="rect">
            <a:avLst/>
          </a:prstGeom>
        </p:spPr>
        <p:txBody>
          <a:bodyPr anchorCtr="0" anchor="t" bIns="91425" lIns="91425" spcFirstLastPara="1" rIns="91425" wrap="square" tIns="91425">
            <a:normAutofit fontScale="90000"/>
          </a:bodyPr>
          <a:lstStyle/>
          <a:p>
            <a:pPr indent="0" lvl="0" marL="0" rtl="0" algn="l">
              <a:spcBef>
                <a:spcPts val="0"/>
              </a:spcBef>
              <a:spcAft>
                <a:spcPts val="0"/>
              </a:spcAft>
              <a:buNone/>
            </a:pPr>
            <a:r>
              <a:rPr lang="en"/>
              <a:t>3. Public Health</a:t>
            </a:r>
            <a:endParaRPr/>
          </a:p>
        </p:txBody>
      </p:sp>
      <p:sp>
        <p:nvSpPr>
          <p:cNvPr id="119" name="Google Shape;119;p20"/>
          <p:cNvSpPr txBox="1"/>
          <p:nvPr>
            <p:ph idx="1" type="body"/>
          </p:nvPr>
        </p:nvSpPr>
        <p:spPr>
          <a:xfrm>
            <a:off x="311700" y="1152475"/>
            <a:ext cx="8520600" cy="3042300"/>
          </a:xfrm>
          <a:prstGeom prst="rect">
            <a:avLst/>
          </a:prstGeom>
        </p:spPr>
        <p:txBody>
          <a:bodyPr anchorCtr="0" anchor="t" bIns="91425" lIns="91425" spcFirstLastPara="1" rIns="91425" wrap="square" tIns="91425">
            <a:normAutofit/>
          </a:bodyPr>
          <a:lstStyle/>
          <a:p>
            <a:pPr indent="-349250" lvl="0" marL="457200" rtl="0" algn="l">
              <a:spcBef>
                <a:spcPts val="0"/>
              </a:spcBef>
              <a:spcAft>
                <a:spcPts val="0"/>
              </a:spcAft>
              <a:buClr>
                <a:schemeClr val="dk1"/>
              </a:buClr>
              <a:buSzPts val="1900"/>
              <a:buChar char="-"/>
            </a:pPr>
            <a:r>
              <a:rPr lang="en" sz="1900">
                <a:solidFill>
                  <a:schemeClr val="dk1"/>
                </a:solidFill>
              </a:rPr>
              <a:t>Burning methane releases toxic substances like nitrogen dioxide that cause harmful indoor air quality.</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Burning methane is </a:t>
            </a:r>
            <a:r>
              <a:rPr b="1" lang="en" sz="1900">
                <a:solidFill>
                  <a:schemeClr val="dk1"/>
                </a:solidFill>
              </a:rPr>
              <a:t>dangerous</a:t>
            </a:r>
            <a:r>
              <a:rPr lang="en" sz="1900">
                <a:solidFill>
                  <a:schemeClr val="dk1"/>
                </a:solidFill>
              </a:rPr>
              <a:t> for households because it is linked to </a:t>
            </a:r>
            <a:r>
              <a:rPr lang="en" sz="1900">
                <a:solidFill>
                  <a:schemeClr val="dk1"/>
                </a:solidFill>
              </a:rPr>
              <a:t>respiratory, cardiovascular, and other</a:t>
            </a:r>
            <a:r>
              <a:rPr lang="en" sz="1900">
                <a:solidFill>
                  <a:schemeClr val="dk1"/>
                </a:solidFill>
              </a:rPr>
              <a:t> illnesses. </a:t>
            </a:r>
            <a:endParaRPr sz="1900">
              <a:solidFill>
                <a:schemeClr val="dk1"/>
              </a:solidFill>
            </a:endParaRPr>
          </a:p>
          <a:p>
            <a:pPr indent="-349250" lvl="0" marL="457200" rtl="0" algn="l">
              <a:spcBef>
                <a:spcPts val="0"/>
              </a:spcBef>
              <a:spcAft>
                <a:spcPts val="0"/>
              </a:spcAft>
              <a:buClr>
                <a:schemeClr val="dk1"/>
              </a:buClr>
              <a:buSzPts val="1900"/>
              <a:buChar char="-"/>
            </a:pPr>
            <a:r>
              <a:rPr lang="en" sz="1900">
                <a:solidFill>
                  <a:schemeClr val="dk1"/>
                </a:solidFill>
              </a:rPr>
              <a:t>Gas stoves can leak methane even when they are turned off.</a:t>
            </a:r>
            <a:endParaRPr sz="1900">
              <a:solidFill>
                <a:schemeClr val="dk1"/>
              </a:solidFill>
            </a:endParaRPr>
          </a:p>
          <a:p>
            <a:pPr indent="0" lvl="0" marL="0" rtl="0" algn="l">
              <a:spcBef>
                <a:spcPts val="1200"/>
              </a:spcBef>
              <a:spcAft>
                <a:spcPts val="1200"/>
              </a:spcAft>
              <a:buNone/>
            </a:pPr>
            <a:r>
              <a:t/>
            </a:r>
            <a:endParaRPr b="1" sz="2100">
              <a:solidFill>
                <a:schemeClr val="dk1"/>
              </a:solidFill>
            </a:endParaRPr>
          </a:p>
        </p:txBody>
      </p:sp>
      <p:sp>
        <p:nvSpPr>
          <p:cNvPr id="120" name="Google Shape;120;p20"/>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sp>
        <p:nvSpPr>
          <p:cNvPr id="121" name="Google Shape;121;p20"/>
          <p:cNvSpPr txBox="1"/>
          <p:nvPr/>
        </p:nvSpPr>
        <p:spPr>
          <a:xfrm>
            <a:off x="355650" y="3745250"/>
            <a:ext cx="8432700" cy="572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b="1" lang="en" sz="2100">
                <a:solidFill>
                  <a:schemeClr val="dk1"/>
                </a:solidFill>
                <a:latin typeface="Poppins"/>
                <a:ea typeface="Poppins"/>
                <a:cs typeface="Poppins"/>
                <a:sym typeface="Poppins"/>
              </a:rPr>
              <a:t>Burning natural gas is a household danger.</a:t>
            </a:r>
            <a:endParaRPr b="1" sz="2100">
              <a:solidFill>
                <a:schemeClr val="dk1"/>
              </a:solidFill>
              <a:latin typeface="Poppins"/>
              <a:ea typeface="Poppins"/>
              <a:cs typeface="Poppins"/>
              <a:sym typeface="Poppins"/>
            </a:endParaRPr>
          </a:p>
          <a:p>
            <a:pPr indent="0" lvl="0" marL="0" rtl="0" algn="l">
              <a:spcBef>
                <a:spcPts val="1200"/>
              </a:spcBef>
              <a:spcAft>
                <a:spcPts val="0"/>
              </a:spcAft>
              <a:buNone/>
            </a:pPr>
            <a:r>
              <a:t/>
            </a:r>
            <a:endParaRPr>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1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1"/>
          <p:cNvSpPr txBox="1"/>
          <p:nvPr>
            <p:ph type="title"/>
          </p:nvPr>
        </p:nvSpPr>
        <p:spPr>
          <a:xfrm>
            <a:off x="311700" y="770275"/>
            <a:ext cx="8520600" cy="841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a:t>Our Campaign</a:t>
            </a:r>
            <a:endParaRPr/>
          </a:p>
        </p:txBody>
      </p:sp>
      <p:sp>
        <p:nvSpPr>
          <p:cNvPr id="127" name="Google Shape;127;p21"/>
          <p:cNvSpPr txBox="1"/>
          <p:nvPr>
            <p:ph idx="12" type="sldNum"/>
          </p:nvPr>
        </p:nvSpPr>
        <p:spPr>
          <a:xfrm>
            <a:off x="8419775" y="4716000"/>
            <a:ext cx="579000" cy="393600"/>
          </a:xfrm>
          <a:prstGeom prst="rect">
            <a:avLst/>
          </a:prstGeom>
        </p:spPr>
        <p:txBody>
          <a:bodyPr anchorCtr="0" anchor="ctr" bIns="91425" lIns="91425" spcFirstLastPara="1" rIns="91425" wrap="square" tIns="91425">
            <a:normAutofit/>
          </a:bodyPr>
          <a:lstStyle/>
          <a:p>
            <a:pPr indent="0" lvl="0" marL="0" rtl="0" algn="r">
              <a:spcBef>
                <a:spcPts val="0"/>
              </a:spcBef>
              <a:spcAft>
                <a:spcPts val="0"/>
              </a:spcAft>
              <a:buNone/>
            </a:pPr>
            <a:fld id="{00000000-1234-1234-1234-123412341234}" type="slidenum">
              <a:rPr lang="en"/>
              <a:t>‹#›</a:t>
            </a:fld>
            <a:endParaRPr/>
          </a:p>
        </p:txBody>
      </p:sp>
      <p:pic>
        <p:nvPicPr>
          <p:cNvPr id="128" name="Google Shape;128;p21"/>
          <p:cNvPicPr preferRelativeResize="0"/>
          <p:nvPr/>
        </p:nvPicPr>
        <p:blipFill>
          <a:blip r:embed="rId3">
            <a:alphaModFix/>
          </a:blip>
          <a:stretch>
            <a:fillRect/>
          </a:stretch>
        </p:blipFill>
        <p:spPr>
          <a:xfrm>
            <a:off x="1926275" y="1877250"/>
            <a:ext cx="5291449" cy="23492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